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7" r:id="rId2"/>
    <p:sldId id="289" r:id="rId3"/>
    <p:sldId id="296" r:id="rId4"/>
    <p:sldId id="283" r:id="rId5"/>
    <p:sldId id="301" r:id="rId6"/>
    <p:sldId id="284" r:id="rId7"/>
    <p:sldId id="303" r:id="rId8"/>
    <p:sldId id="300" r:id="rId9"/>
    <p:sldId id="285" r:id="rId10"/>
    <p:sldId id="297" r:id="rId11"/>
    <p:sldId id="272" r:id="rId12"/>
    <p:sldId id="302" r:id="rId13"/>
    <p:sldId id="293" r:id="rId14"/>
    <p:sldId id="306" r:id="rId15"/>
    <p:sldId id="305" r:id="rId16"/>
    <p:sldId id="309" r:id="rId17"/>
    <p:sldId id="304" r:id="rId18"/>
    <p:sldId id="308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1221"/>
    <a:srgbClr val="986301"/>
    <a:srgbClr val="010A12"/>
    <a:srgbClr val="FF8A53"/>
    <a:srgbClr val="985500"/>
    <a:srgbClr val="FFA500"/>
    <a:srgbClr val="C37E01"/>
    <a:srgbClr val="FFA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87015"/>
  </p:normalViewPr>
  <p:slideViewPr>
    <p:cSldViewPr snapToGrid="0" snapToObjects="1" showGuides="1">
      <p:cViewPr varScale="1">
        <p:scale>
          <a:sx n="63" d="100"/>
          <a:sy n="63" d="100"/>
        </p:scale>
        <p:origin x="782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JV\Downloads\Anuales-20180221-1219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V\Downloads\Anuales-20180221-1219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V\Downloads\Tarifas%20electricas%20latinoamer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V\Downloads\Produccio&#769;n%20de%20Cobre%20Actual%20y%20Proyect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'Part. Expor. Cobre'!$L$2</c:f>
              <c:strCache>
                <c:ptCount val="1"/>
                <c:pt idx="0">
                  <c:v>Cobre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>
                  <a:alpha val="7490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'Part. Expor. Cobre'!$F$3:$F$20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'Part. Expor. Cobre'!$L$3:$L$20</c:f>
              <c:numCache>
                <c:formatCode>0%</c:formatCode>
                <c:ptCount val="18"/>
                <c:pt idx="0">
                  <c:v>0.13408886715570356</c:v>
                </c:pt>
                <c:pt idx="1">
                  <c:v>0.14029113005876406</c:v>
                </c:pt>
                <c:pt idx="2">
                  <c:v>0.15388984133656763</c:v>
                </c:pt>
                <c:pt idx="3">
                  <c:v>0.13865974248724794</c:v>
                </c:pt>
                <c:pt idx="4">
                  <c:v>0.19365999603443831</c:v>
                </c:pt>
                <c:pt idx="5">
                  <c:v>0.19989956344782364</c:v>
                </c:pt>
                <c:pt idx="6">
                  <c:v>0.25159486108835805</c:v>
                </c:pt>
                <c:pt idx="7">
                  <c:v>0.25696105237887273</c:v>
                </c:pt>
                <c:pt idx="8">
                  <c:v>0.23460053900300218</c:v>
                </c:pt>
                <c:pt idx="9">
                  <c:v>0.2192570552560584</c:v>
                </c:pt>
                <c:pt idx="10">
                  <c:v>0.24799952492668151</c:v>
                </c:pt>
                <c:pt idx="11">
                  <c:v>0.23117647420136012</c:v>
                </c:pt>
                <c:pt idx="12">
                  <c:v>0.22634053774616281</c:v>
                </c:pt>
                <c:pt idx="13">
                  <c:v>0.22913210376700449</c:v>
                </c:pt>
                <c:pt idx="14">
                  <c:v>0.2244954155962072</c:v>
                </c:pt>
                <c:pt idx="15">
                  <c:v>0.23732949297953435</c:v>
                </c:pt>
                <c:pt idx="16">
                  <c:v>0.27475048758463766</c:v>
                </c:pt>
                <c:pt idx="17">
                  <c:v>0.30663225438722974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B0-9941-80C2-58F38C0E3A32}"/>
            </c:ext>
          </c:extLst>
        </c:ser>
        <c:ser>
          <c:idx val="3"/>
          <c:order val="1"/>
          <c:tx>
            <c:strRef>
              <c:f>'Part. Expor. Cobre'!$M$2</c:f>
              <c:strCache>
                <c:ptCount val="1"/>
                <c:pt idx="0">
                  <c:v>Oro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>
                  <a:alpha val="7490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'Part. Expor. Cobre'!$F$3:$F$20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'Part. Expor. Cobre'!$M$3:$M$20</c:f>
              <c:numCache>
                <c:formatCode>0%</c:formatCode>
                <c:ptCount val="18"/>
                <c:pt idx="0">
                  <c:v>0.16458703012709353</c:v>
                </c:pt>
                <c:pt idx="1">
                  <c:v>0.16598289603385796</c:v>
                </c:pt>
                <c:pt idx="2">
                  <c:v>0.19454662294035283</c:v>
                </c:pt>
                <c:pt idx="3">
                  <c:v>0.23118478274810017</c:v>
                </c:pt>
                <c:pt idx="4">
                  <c:v>0.18926227777247653</c:v>
                </c:pt>
                <c:pt idx="5">
                  <c:v>0.17822650855018213</c:v>
                </c:pt>
                <c:pt idx="6">
                  <c:v>0.16921409124159914</c:v>
                </c:pt>
                <c:pt idx="7">
                  <c:v>0.14904963202779176</c:v>
                </c:pt>
                <c:pt idx="8">
                  <c:v>0.18008731157336666</c:v>
                </c:pt>
                <c:pt idx="9">
                  <c:v>0.25086138658050733</c:v>
                </c:pt>
                <c:pt idx="10">
                  <c:v>0.21631187355238146</c:v>
                </c:pt>
                <c:pt idx="11">
                  <c:v>0.22070384600511911</c:v>
                </c:pt>
                <c:pt idx="12">
                  <c:v>0.22664792779199869</c:v>
                </c:pt>
                <c:pt idx="13">
                  <c:v>0.19916361891547724</c:v>
                </c:pt>
                <c:pt idx="14">
                  <c:v>0.17021541986287639</c:v>
                </c:pt>
                <c:pt idx="15">
                  <c:v>0.19325062041254448</c:v>
                </c:pt>
                <c:pt idx="16">
                  <c:v>0.19951380836075316</c:v>
                </c:pt>
                <c:pt idx="17">
                  <c:v>0.17764332820663337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B0-9941-80C2-58F38C0E3A32}"/>
            </c:ext>
          </c:extLst>
        </c:ser>
        <c:ser>
          <c:idx val="1"/>
          <c:order val="2"/>
          <c:tx>
            <c:strRef>
              <c:f>'Part. Expor. Cobre'!$N$2</c:f>
              <c:strCache>
                <c:ptCount val="1"/>
                <c:pt idx="0">
                  <c:v>Resto exportaciones mineras (metálico)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>
                  <a:alpha val="7490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'Part. Expor. Cobre'!$F$3:$F$20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'Part. Expor. Cobre'!$N$3:$N$20</c:f>
              <c:numCache>
                <c:formatCode>0%</c:formatCode>
                <c:ptCount val="18"/>
                <c:pt idx="0">
                  <c:v>0.16432494622002802</c:v>
                </c:pt>
                <c:pt idx="1">
                  <c:v>0.14994805231065664</c:v>
                </c:pt>
                <c:pt idx="2">
                  <c:v>0.14534084649592005</c:v>
                </c:pt>
                <c:pt idx="3">
                  <c:v>0.14605608925973643</c:v>
                </c:pt>
                <c:pt idx="4">
                  <c:v>0.17322758332904817</c:v>
                </c:pt>
                <c:pt idx="5">
                  <c:v>0.18555592891374648</c:v>
                </c:pt>
                <c:pt idx="6">
                  <c:v>0.19750508922816007</c:v>
                </c:pt>
                <c:pt idx="7">
                  <c:v>0.21473895517561178</c:v>
                </c:pt>
                <c:pt idx="8">
                  <c:v>0.16886647460926529</c:v>
                </c:pt>
                <c:pt idx="9">
                  <c:v>0.13872888537211628</c:v>
                </c:pt>
                <c:pt idx="10">
                  <c:v>0.14744689347329404</c:v>
                </c:pt>
                <c:pt idx="11">
                  <c:v>0.1416529221164097</c:v>
                </c:pt>
                <c:pt idx="12">
                  <c:v>0.12634757361531895</c:v>
                </c:pt>
                <c:pt idx="13">
                  <c:v>0.12674608992501055</c:v>
                </c:pt>
                <c:pt idx="14">
                  <c:v>0.12499621253174516</c:v>
                </c:pt>
                <c:pt idx="15">
                  <c:v>0.12006627462580428</c:v>
                </c:pt>
                <c:pt idx="16">
                  <c:v>0.11397895889847891</c:v>
                </c:pt>
                <c:pt idx="17">
                  <c:v>0.12035536778628349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B0-9941-80C2-58F38C0E3A32}"/>
            </c:ext>
          </c:extLst>
        </c:ser>
        <c:ser>
          <c:idx val="0"/>
          <c:order val="3"/>
          <c:tx>
            <c:strRef>
              <c:f>'Part. Expor. Cobre'!$O$2</c:f>
              <c:strCache>
                <c:ptCount val="1"/>
                <c:pt idx="0">
                  <c:v>Resto exportaciones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>
                  <a:alpha val="74902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'Part. Expor. Cobre'!$F$3:$F$20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'Part. Expor. Cobre'!$O$3:$O$20</c:f>
              <c:numCache>
                <c:formatCode>0%</c:formatCode>
                <c:ptCount val="18"/>
                <c:pt idx="0">
                  <c:v>0.53699915649717489</c:v>
                </c:pt>
                <c:pt idx="1">
                  <c:v>0.54377792159672134</c:v>
                </c:pt>
                <c:pt idx="2">
                  <c:v>0.50622268922715952</c:v>
                </c:pt>
                <c:pt idx="3">
                  <c:v>0.48409938550491549</c:v>
                </c:pt>
                <c:pt idx="4">
                  <c:v>0.44385014286403696</c:v>
                </c:pt>
                <c:pt idx="5">
                  <c:v>0.43631799908824775</c:v>
                </c:pt>
                <c:pt idx="6">
                  <c:v>0.3816859584418828</c:v>
                </c:pt>
                <c:pt idx="7">
                  <c:v>0.3792503604177237</c:v>
                </c:pt>
                <c:pt idx="8">
                  <c:v>0.41644567481436595</c:v>
                </c:pt>
                <c:pt idx="9">
                  <c:v>0.39115267279131799</c:v>
                </c:pt>
                <c:pt idx="10">
                  <c:v>0.38824170804764302</c:v>
                </c:pt>
                <c:pt idx="11">
                  <c:v>0.4064667576771111</c:v>
                </c:pt>
                <c:pt idx="12">
                  <c:v>0.42066396084651958</c:v>
                </c:pt>
                <c:pt idx="13">
                  <c:v>0.4449581873925077</c:v>
                </c:pt>
                <c:pt idx="14">
                  <c:v>0.48029295200917121</c:v>
                </c:pt>
                <c:pt idx="15">
                  <c:v>0.44935361198211687</c:v>
                </c:pt>
                <c:pt idx="16">
                  <c:v>0.4117567451561302</c:v>
                </c:pt>
                <c:pt idx="17">
                  <c:v>0.39536904961985347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B0-9941-80C2-58F38C0E3A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9097736"/>
        <c:axId val="369094600"/>
      </c:barChart>
      <c:catAx>
        <c:axId val="36909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s-PE"/>
          </a:p>
        </c:txPr>
        <c:crossAx val="369094600"/>
        <c:crosses val="autoZero"/>
        <c:auto val="1"/>
        <c:lblAlgn val="ctr"/>
        <c:lblOffset val="100"/>
        <c:noMultiLvlLbl val="0"/>
      </c:catAx>
      <c:valAx>
        <c:axId val="369094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90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Helvetica" pitchFamily="2" charset="0"/>
        </a:defRPr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8208377326341"/>
          <c:y val="0.11126825887026143"/>
          <c:w val="0.63482697064556315"/>
          <c:h val="0.7164780183144346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93-3A42-A817-1DA683AC4E7B}"/>
              </c:ext>
            </c:extLst>
          </c:dPt>
          <c:dPt>
            <c:idx val="1"/>
            <c:bubble3D val="0"/>
            <c:explosion val="16"/>
            <c:spPr>
              <a:solidFill>
                <a:srgbClr val="C000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93-3A42-A817-1DA683AC4E7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93-3A42-A817-1DA683AC4E7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93-3A42-A817-1DA683AC4E7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93-3A42-A817-1DA683AC4E7B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93-3A42-A817-1DA683AC4E7B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93-3A42-A817-1DA683AC4E7B}"/>
              </c:ext>
            </c:extLst>
          </c:dPt>
          <c:dLbls>
            <c:dLbl>
              <c:idx val="0"/>
              <c:layout>
                <c:manualLayout>
                  <c:x val="-0.16004988033637504"/>
                  <c:y val="0.1804699480282500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Chile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27%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</a:t>
                    </a:r>
                    <a:fld id="{8E3E3FF8-808E-2148-9CC1-62976F52C687}" type="VALU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93-3A42-A817-1DA683AC4E7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204314236600021"/>
                  <c:y val="-9.17079636228196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</a:rPr>
                      <a:t>Perú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12%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(</a:t>
                    </a:r>
                    <a:fld id="{E3C20EE5-5C4D-214E-BDA9-96E4F6CC9780}" type="VALUE">
                      <a:rPr lang="en-US" sz="1400" b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93-3A42-A817-1DA683AC4E7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6133592164284914E-2"/>
                  <c:y val="-1.064989551861635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China</a:t>
                    </a:r>
                  </a:p>
                  <a:p>
                    <a:r>
                      <a:rPr lang="en-US" sz="1800" b="1" dirty="0"/>
                      <a:t>9%</a:t>
                    </a:r>
                  </a:p>
                  <a:p>
                    <a:fld id="{C64E4BAA-85D5-2F4D-9FCE-4090308A644C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93-3A42-A817-1DA683AC4E7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5741324433231713E-2"/>
                  <c:y val="3.00013294862804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EEUU</a:t>
                    </a:r>
                  </a:p>
                  <a:p>
                    <a:r>
                      <a:rPr lang="en-US" sz="1800" b="1" dirty="0"/>
                      <a:t>6%</a:t>
                    </a:r>
                  </a:p>
                  <a:p>
                    <a:r>
                      <a:rPr lang="en-US" dirty="0"/>
                      <a:t>(</a:t>
                    </a:r>
                    <a:fld id="{C29DE70E-5A89-BB40-8181-E11C5063E10B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93-3A42-A817-1DA683AC4E7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7189066941029634E-2"/>
                  <c:y val="6.557817937510085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Australia</a:t>
                    </a:r>
                  </a:p>
                  <a:p>
                    <a:r>
                      <a:rPr lang="en-US" sz="1800" b="1" dirty="0"/>
                      <a:t>4%</a:t>
                    </a:r>
                  </a:p>
                  <a:p>
                    <a:r>
                      <a:rPr lang="en-US" dirty="0"/>
                      <a:t>(</a:t>
                    </a:r>
                    <a:fld id="{136A0E92-03F4-0E41-8641-8D00F69B3E9C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93-3A42-A817-1DA683AC4E7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7.1234958754324347E-5"/>
                  <c:y val="-2.00399251834133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República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Democrática</a:t>
                    </a:r>
                    <a:r>
                      <a:rPr lang="en-US" b="1" dirty="0"/>
                      <a:t> del Congo</a:t>
                    </a:r>
                  </a:p>
                  <a:p>
                    <a:r>
                      <a:rPr lang="en-US" sz="1800" b="1" dirty="0"/>
                      <a:t>4%</a:t>
                    </a:r>
                  </a:p>
                  <a:p>
                    <a:r>
                      <a:rPr lang="en-US" dirty="0"/>
                      <a:t>(</a:t>
                    </a:r>
                    <a:fld id="{566FA755-F306-324D-A6F2-269E21E26344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93-3A42-A817-1DA683AC4E7B}"/>
                </c:ext>
                <c:ext xmlns:c15="http://schemas.microsoft.com/office/drawing/2012/chart" uri="{CE6537A1-D6FC-4f65-9D91-7224C49458BB}">
                  <c15:layout>
                    <c:manualLayout>
                      <c:w val="0.32507526076516502"/>
                      <c:h val="0.198780323197099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5322657817664773"/>
                  <c:y val="0.10807627394724474"/>
                </c:manualLayout>
              </c:layout>
              <c:tx>
                <c:rich>
                  <a:bodyPr/>
                  <a:lstStyle/>
                  <a:p>
                    <a:r>
                      <a:rPr lang="es-PE" b="1" dirty="0"/>
                      <a:t>Resto del </a:t>
                    </a:r>
                    <a:r>
                      <a:rPr lang="es-PE" b="1" dirty="0" err="1"/>
                      <a:t>Mundo</a:t>
                    </a:r>
                    <a:endParaRPr lang="es-PE" b="1" dirty="0"/>
                  </a:p>
                  <a:p>
                    <a:r>
                      <a:rPr lang="es-PE" sz="2400" b="1" dirty="0"/>
                      <a:t>36%</a:t>
                    </a:r>
                  </a:p>
                  <a:p>
                    <a:r>
                      <a:rPr lang="es-PE" sz="1400" b="1" dirty="0"/>
                      <a:t>(</a:t>
                    </a:r>
                    <a:fld id="{E7CD5658-1229-D34D-8448-D833165C7D48}" type="VALUE">
                      <a:rPr lang="es-PE" sz="1400" b="1" smtClean="0"/>
                      <a:pPr/>
                      <a:t>[VALOR]</a:t>
                    </a:fld>
                    <a:r>
                      <a:rPr lang="es-PE" sz="1400" b="1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93-3A42-A817-1DA683AC4E7B}"/>
                </c:ext>
                <c:ext xmlns:c15="http://schemas.microsoft.com/office/drawing/2012/chart" uri="{CE6537A1-D6FC-4f65-9D91-7224C49458BB}">
                  <c15:layout>
                    <c:manualLayout>
                      <c:w val="0.21927690964027932"/>
                      <c:h val="0.1932821362713288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Hoja1!$D$3:$D$9</c:f>
              <c:strCache>
                <c:ptCount val="7"/>
                <c:pt idx="0">
                  <c:v>Chle</c:v>
                </c:pt>
                <c:pt idx="1">
                  <c:v>Peru</c:v>
                </c:pt>
                <c:pt idx="2">
                  <c:v>China</c:v>
                </c:pt>
                <c:pt idx="3">
                  <c:v>Estados Unidos</c:v>
                </c:pt>
                <c:pt idx="4">
                  <c:v>Australia</c:v>
                </c:pt>
                <c:pt idx="5">
                  <c:v>República Democrática del Congo</c:v>
                </c:pt>
                <c:pt idx="6">
                  <c:v>Resto del mundo</c:v>
                </c:pt>
              </c:strCache>
            </c:strRef>
          </c:cat>
          <c:val>
            <c:numRef>
              <c:f>Hoja1!$E$3:$E$9</c:f>
              <c:numCache>
                <c:formatCode>General</c:formatCode>
                <c:ptCount val="7"/>
                <c:pt idx="0">
                  <c:v>5330</c:v>
                </c:pt>
                <c:pt idx="1">
                  <c:v>2390</c:v>
                </c:pt>
                <c:pt idx="2">
                  <c:v>1860</c:v>
                </c:pt>
                <c:pt idx="3">
                  <c:v>1270</c:v>
                </c:pt>
                <c:pt idx="4">
                  <c:v>920</c:v>
                </c:pt>
                <c:pt idx="5">
                  <c:v>850</c:v>
                </c:pt>
                <c:pt idx="6">
                  <c:v>7080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D93-3A42-A817-1DA683AC4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Helvetica" pitchFamily="2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5D-B140-8C77-E30F69C92FA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5D-B140-8C77-E30F69C92FA6}"/>
              </c:ext>
            </c:extLst>
          </c:dPt>
          <c:cat>
            <c:strRef>
              <c:f>Hoja1!$A$19:$A$22</c:f>
              <c:strCache>
                <c:ptCount val="4"/>
                <c:pt idx="0">
                  <c:v>México</c:v>
                </c:pt>
                <c:pt idx="1">
                  <c:v>Argentina</c:v>
                </c:pt>
                <c:pt idx="2">
                  <c:v>Perú</c:v>
                </c:pt>
                <c:pt idx="3">
                  <c:v>Chile</c:v>
                </c:pt>
              </c:strCache>
            </c:strRef>
          </c:cat>
          <c:val>
            <c:numRef>
              <c:f>Hoja1!$B$19:$B$22</c:f>
              <c:numCache>
                <c:formatCode>General</c:formatCode>
                <c:ptCount val="4"/>
                <c:pt idx="0">
                  <c:v>18.02</c:v>
                </c:pt>
                <c:pt idx="1">
                  <c:v>12.38</c:v>
                </c:pt>
                <c:pt idx="2">
                  <c:v>17.54</c:v>
                </c:pt>
                <c:pt idx="3">
                  <c:v>28.06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D-B140-8C77-E30F69C92FA6}"/>
            </c:ext>
          </c:extLst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5D-B140-8C77-E30F69C92FA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5D-B140-8C77-E30F69C92FA6}"/>
              </c:ext>
            </c:extLst>
          </c:dPt>
          <c:cat>
            <c:strRef>
              <c:f>Hoja1!$A$19:$A$22</c:f>
              <c:strCache>
                <c:ptCount val="4"/>
                <c:pt idx="0">
                  <c:v>México</c:v>
                </c:pt>
                <c:pt idx="1">
                  <c:v>Argentina</c:v>
                </c:pt>
                <c:pt idx="2">
                  <c:v>Perú</c:v>
                </c:pt>
                <c:pt idx="3">
                  <c:v>Chile</c:v>
                </c:pt>
              </c:strCache>
            </c:strRef>
          </c:cat>
          <c:val>
            <c:numRef>
              <c:f>Hoja1!$C$19:$C$22</c:f>
              <c:numCache>
                <c:formatCode>General</c:formatCode>
                <c:ptCount val="4"/>
                <c:pt idx="0">
                  <c:v>90</c:v>
                </c:pt>
                <c:pt idx="1">
                  <c:v>78</c:v>
                </c:pt>
                <c:pt idx="2">
                  <c:v>66</c:v>
                </c:pt>
                <c:pt idx="3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5D-B140-8C77-E30F69C92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098912"/>
        <c:axId val="369091464"/>
      </c:barChart>
      <c:catAx>
        <c:axId val="3690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s-PE"/>
          </a:p>
        </c:txPr>
        <c:crossAx val="369091464"/>
        <c:crosses val="autoZero"/>
        <c:auto val="1"/>
        <c:lblAlgn val="ctr"/>
        <c:lblOffset val="100"/>
        <c:noMultiLvlLbl val="0"/>
      </c:catAx>
      <c:valAx>
        <c:axId val="36909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s-PE"/>
          </a:p>
        </c:txPr>
        <c:crossAx val="36909891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Helvetica" pitchFamily="2" charset="0"/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75-034D-89A9-9A98CBA9CF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75-034D-89A9-9A98CBA9CF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75-034D-89A9-9A98CBA9CF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75-034D-89A9-9A98CBA9CF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75-034D-89A9-9A98CBA9CFE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75-034D-89A9-9A98CBA9CFE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475-034D-89A9-9A98CBA9CFE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475-034D-89A9-9A98CBA9CFE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475-034D-89A9-9A98CBA9CFE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C5-2C43-B0AC-5ED9AFED6D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Hoja2!$A$1:$A$19</c:f>
              <c:numCache>
                <c:formatCode>General</c:formatCode>
                <c:ptCount val="1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</c:numCache>
            </c:numRef>
          </c:cat>
          <c:val>
            <c:numRef>
              <c:f>Hoja2!$B$1:$B$19</c:f>
              <c:numCache>
                <c:formatCode>0.00</c:formatCode>
                <c:ptCount val="19"/>
                <c:pt idx="0">
                  <c:v>1.27</c:v>
                </c:pt>
                <c:pt idx="1">
                  <c:v>1.28</c:v>
                </c:pt>
                <c:pt idx="2">
                  <c:v>1.25</c:v>
                </c:pt>
                <c:pt idx="3">
                  <c:v>1.24</c:v>
                </c:pt>
                <c:pt idx="4">
                  <c:v>1.3</c:v>
                </c:pt>
                <c:pt idx="5">
                  <c:v>1.38</c:v>
                </c:pt>
                <c:pt idx="6">
                  <c:v>1.38</c:v>
                </c:pt>
                <c:pt idx="7">
                  <c:v>1.7</c:v>
                </c:pt>
                <c:pt idx="8">
                  <c:v>2.35</c:v>
                </c:pt>
                <c:pt idx="9">
                  <c:v>2.4500000000000002</c:v>
                </c:pt>
                <c:pt idx="10">
                  <c:v>2.56</c:v>
                </c:pt>
                <c:pt idx="11">
                  <c:v>2.6206</c:v>
                </c:pt>
                <c:pt idx="12">
                  <c:v>2.8155999999999999</c:v>
                </c:pt>
                <c:pt idx="13">
                  <c:v>2.9855999999999998</c:v>
                </c:pt>
                <c:pt idx="14">
                  <c:v>3.9285999999999999</c:v>
                </c:pt>
                <c:pt idx="15">
                  <c:v>4.0476000000000001</c:v>
                </c:pt>
                <c:pt idx="16">
                  <c:v>4.3975999999999997</c:v>
                </c:pt>
                <c:pt idx="17">
                  <c:v>4.4680999999999997</c:v>
                </c:pt>
                <c:pt idx="18">
                  <c:v>4.5680999999999994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5-2C43-B0AC-5ED9AFED6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9095776"/>
        <c:axId val="369102832"/>
      </c:barChart>
      <c:catAx>
        <c:axId val="36909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000" dirty="0"/>
                  <a:t>1/ Cifras de producción proyectadas a partir de la Cartera Estimada de Proyectos de Mina - Boletín Estadístico Minero Edición 31 Enero 2018</a:t>
                </a:r>
              </a:p>
              <a:p>
                <a:pPr algn="l">
                  <a:defRPr sz="1000"/>
                </a:pPr>
                <a:r>
                  <a:rPr lang="es-PE" sz="1000" dirty="0"/>
                  <a:t>Fuente: MINEM</a:t>
                </a:r>
              </a:p>
              <a:p>
                <a:pPr algn="l">
                  <a:defRPr sz="1000"/>
                </a:pPr>
                <a:r>
                  <a:rPr lang="es-PE" sz="1000" dirty="0"/>
                  <a:t>Elaboración Propia</a:t>
                </a:r>
              </a:p>
            </c:rich>
          </c:tx>
          <c:layout>
            <c:manualLayout>
              <c:xMode val="edge"/>
              <c:yMode val="edge"/>
              <c:x val="4.3690287725979472E-2"/>
              <c:y val="0.82915844543914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9102832"/>
        <c:crosses val="autoZero"/>
        <c:auto val="1"/>
        <c:lblAlgn val="ctr"/>
        <c:lblOffset val="100"/>
        <c:noMultiLvlLbl val="0"/>
      </c:catAx>
      <c:valAx>
        <c:axId val="3691028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909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67DA-9D1A-2A45-BF24-1ED6413551AD}" type="datetimeFigureOut">
              <a:rPr lang="es-PE" smtClean="0"/>
              <a:t>22/02/2018</a:t>
            </a:fld>
            <a:endParaRPr lang="es-PE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6342-587F-0E40-BECC-D9C1DCFFC6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005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142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78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PE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Font typeface="+mj-lt"/>
              <a:buNone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628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0288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999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  <a:p>
            <a:r>
              <a:rPr lang="es-PE" dirty="0"/>
              <a:t>JV: Esta era el punto 9, pero creo que est</a:t>
            </a:r>
            <a:r>
              <a:rPr lang="es-ES" dirty="0"/>
              <a:t>á mejor junto a la “necesidad”.</a:t>
            </a:r>
          </a:p>
          <a:p>
            <a:endParaRPr lang="es-ES" dirty="0"/>
          </a:p>
          <a:p>
            <a:r>
              <a:rPr lang="es-ES" dirty="0"/>
              <a:t>***</a:t>
            </a:r>
          </a:p>
          <a:p>
            <a:pPr marL="171450" indent="-171450">
              <a:buFontTx/>
              <a:buChar char="-"/>
            </a:pPr>
            <a:r>
              <a:rPr lang="es-ES" dirty="0"/>
              <a:t>Necesitamos datos de la productividad de la tierra en términos agrícolas.</a:t>
            </a:r>
          </a:p>
          <a:p>
            <a:pPr marL="171450" indent="-171450">
              <a:buFontTx/>
              <a:buChar char="-"/>
            </a:pPr>
            <a:r>
              <a:rPr lang="es-ES" dirty="0"/>
              <a:t>Pedir a </a:t>
            </a:r>
            <a:r>
              <a:rPr lang="es-ES" b="1" dirty="0"/>
              <a:t>Rodrigo </a:t>
            </a:r>
            <a:r>
              <a:rPr lang="es-ES" b="1" dirty="0" err="1"/>
              <a:t>Perez</a:t>
            </a:r>
            <a:r>
              <a:rPr lang="es-ES" b="1" dirty="0"/>
              <a:t> </a:t>
            </a:r>
            <a:r>
              <a:rPr lang="es-ES" dirty="0"/>
              <a:t>datos, el tiene algo sobre la productividad de los cultivos de coca.</a:t>
            </a:r>
          </a:p>
          <a:p>
            <a:pPr marL="0" indent="0">
              <a:buFontTx/>
              <a:buNone/>
            </a:pPr>
            <a:r>
              <a:rPr lang="es-ES" dirty="0"/>
              <a:t>***</a:t>
            </a:r>
          </a:p>
          <a:p>
            <a:pPr marL="0" indent="0">
              <a:buFontTx/>
              <a:buNone/>
            </a:pPr>
            <a:r>
              <a:rPr lang="es-ES" dirty="0"/>
              <a:t>Calcular</a:t>
            </a:r>
            <a:r>
              <a:rPr lang="es-ES" baseline="0" dirty="0"/>
              <a:t> área geográfica de un proyecto minero y compararlo con la rentabilidad que generan otros productos que se pueden sembrar en la región utilizando el mismo espacio. </a:t>
            </a: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6342-587F-0E40-BECC-D9C1DCFFC66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6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6342-587F-0E40-BECC-D9C1DCFFC66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840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364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767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88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313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39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340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23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323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53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036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6342-587F-0E40-BECC-D9C1DCFFC66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42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936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527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157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14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52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296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791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23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9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52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03E9-495C-D64D-88D0-69EDD7329112}" type="datetimeFigureOut">
              <a:rPr lang="es-ES_tradnl" smtClean="0"/>
              <a:t>22/02/2018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CD0B-3861-6744-97EE-CF5426D7D2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8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545" y="1204790"/>
            <a:ext cx="11493062" cy="2387600"/>
          </a:xfrm>
        </p:spPr>
        <p:txBody>
          <a:bodyPr anchor="ctr">
            <a:noAutofit/>
          </a:bodyPr>
          <a:lstStyle/>
          <a:p>
            <a:r>
              <a:rPr lang="es-ES" sz="4800" dirty="0"/>
              <a:t>El </a:t>
            </a:r>
            <a:r>
              <a:rPr lang="es-ES" b="1" dirty="0">
                <a:solidFill>
                  <a:srgbClr val="FF8A53"/>
                </a:solidFill>
              </a:rPr>
              <a:t>RETO SOCIAL </a:t>
            </a:r>
            <a:r>
              <a:rPr lang="es-ES" sz="4800" dirty="0"/>
              <a:t>para aprovechar la </a:t>
            </a:r>
            <a:r>
              <a:rPr lang="es-ES" b="1" dirty="0">
                <a:highlight>
                  <a:srgbClr val="FFFF00"/>
                </a:highlight>
              </a:rPr>
              <a:t>OPORTUNIDAD</a:t>
            </a:r>
            <a:r>
              <a:rPr lang="es-ES" sz="4800" dirty="0"/>
              <a:t> que tiene la </a:t>
            </a:r>
            <a:r>
              <a:rPr lang="es-ES" b="1" dirty="0"/>
              <a:t>MINERÍA</a:t>
            </a:r>
            <a:br>
              <a:rPr lang="es-ES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8000" b="1" dirty="0"/>
              <a:t>HOY</a:t>
            </a:r>
            <a:endParaRPr lang="es-ES_tradnl" sz="32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883CCFD-075C-C542-8E74-33248B68C67D}"/>
              </a:ext>
            </a:extLst>
          </p:cNvPr>
          <p:cNvGrpSpPr/>
          <p:nvPr/>
        </p:nvGrpSpPr>
        <p:grpSpPr>
          <a:xfrm>
            <a:off x="-1261241" y="4005943"/>
            <a:ext cx="14914179" cy="2852057"/>
            <a:chOff x="-1261241" y="2963917"/>
            <a:chExt cx="14914179" cy="3894083"/>
          </a:xfrm>
        </p:grpSpPr>
        <p:sp>
          <p:nvSpPr>
            <p:cNvPr id="3" name="Triángulo 2">
              <a:extLst>
                <a:ext uri="{FF2B5EF4-FFF2-40B4-BE49-F238E27FC236}">
                  <a16:creationId xmlns:a16="http://schemas.microsoft.com/office/drawing/2014/main" xmlns="" id="{1F0993AC-F109-2E4A-ABCE-F04C2D10567A}"/>
                </a:ext>
              </a:extLst>
            </p:cNvPr>
            <p:cNvSpPr/>
            <p:nvPr/>
          </p:nvSpPr>
          <p:spPr>
            <a:xfrm>
              <a:off x="0" y="4225158"/>
              <a:ext cx="3121572" cy="2632841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Triángulo 3">
              <a:extLst>
                <a:ext uri="{FF2B5EF4-FFF2-40B4-BE49-F238E27FC236}">
                  <a16:creationId xmlns:a16="http://schemas.microsoft.com/office/drawing/2014/main" xmlns="" id="{2E0C4B78-6D7F-D14A-9755-47084ED45944}"/>
                </a:ext>
              </a:extLst>
            </p:cNvPr>
            <p:cNvSpPr/>
            <p:nvPr/>
          </p:nvSpPr>
          <p:spPr>
            <a:xfrm>
              <a:off x="9065173" y="4225158"/>
              <a:ext cx="3121572" cy="2632841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Triángulo 4">
              <a:extLst>
                <a:ext uri="{FF2B5EF4-FFF2-40B4-BE49-F238E27FC236}">
                  <a16:creationId xmlns:a16="http://schemas.microsoft.com/office/drawing/2014/main" xmlns="" id="{238D40B1-EB8F-0E48-9AF9-38258B700712}"/>
                </a:ext>
              </a:extLst>
            </p:cNvPr>
            <p:cNvSpPr/>
            <p:nvPr/>
          </p:nvSpPr>
          <p:spPr>
            <a:xfrm>
              <a:off x="-1261241" y="2963917"/>
              <a:ext cx="3121572" cy="3894083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Triángulo 5">
              <a:extLst>
                <a:ext uri="{FF2B5EF4-FFF2-40B4-BE49-F238E27FC236}">
                  <a16:creationId xmlns:a16="http://schemas.microsoft.com/office/drawing/2014/main" xmlns="" id="{8689008B-ED69-E746-ABA1-9741D1A7C7F4}"/>
                </a:ext>
              </a:extLst>
            </p:cNvPr>
            <p:cNvSpPr/>
            <p:nvPr/>
          </p:nvSpPr>
          <p:spPr>
            <a:xfrm>
              <a:off x="10531366" y="2963917"/>
              <a:ext cx="3121572" cy="3894083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Triángulo 6">
              <a:extLst>
                <a:ext uri="{FF2B5EF4-FFF2-40B4-BE49-F238E27FC236}">
                  <a16:creationId xmlns:a16="http://schemas.microsoft.com/office/drawing/2014/main" xmlns="" id="{DBE7EBB3-9CAC-DD48-A62A-C4CDDCF46FD8}"/>
                </a:ext>
              </a:extLst>
            </p:cNvPr>
            <p:cNvSpPr/>
            <p:nvPr/>
          </p:nvSpPr>
          <p:spPr>
            <a:xfrm>
              <a:off x="1970690" y="5155324"/>
              <a:ext cx="3121572" cy="1702676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xmlns="" id="{5421AAEE-CA62-BC46-B238-A9B63B617ECF}"/>
                </a:ext>
              </a:extLst>
            </p:cNvPr>
            <p:cNvSpPr/>
            <p:nvPr/>
          </p:nvSpPr>
          <p:spPr>
            <a:xfrm>
              <a:off x="7520152" y="5155324"/>
              <a:ext cx="3121572" cy="1702676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riángulo 8">
              <a:extLst>
                <a:ext uri="{FF2B5EF4-FFF2-40B4-BE49-F238E27FC236}">
                  <a16:creationId xmlns:a16="http://schemas.microsoft.com/office/drawing/2014/main" xmlns="" id="{548159C3-D18A-0D42-B3E3-B57B486B9EA9}"/>
                </a:ext>
              </a:extLst>
            </p:cNvPr>
            <p:cNvSpPr/>
            <p:nvPr/>
          </p:nvSpPr>
          <p:spPr>
            <a:xfrm>
              <a:off x="3547242" y="5639130"/>
              <a:ext cx="3121572" cy="1218869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Triángulo 9">
              <a:extLst>
                <a:ext uri="{FF2B5EF4-FFF2-40B4-BE49-F238E27FC236}">
                  <a16:creationId xmlns:a16="http://schemas.microsoft.com/office/drawing/2014/main" xmlns="" id="{A1693B25-981C-1944-85C8-6F67654CE79E}"/>
                </a:ext>
              </a:extLst>
            </p:cNvPr>
            <p:cNvSpPr/>
            <p:nvPr/>
          </p:nvSpPr>
          <p:spPr>
            <a:xfrm>
              <a:off x="5833241" y="5337110"/>
              <a:ext cx="3137338" cy="1520889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riángulo 10">
              <a:extLst>
                <a:ext uri="{FF2B5EF4-FFF2-40B4-BE49-F238E27FC236}">
                  <a16:creationId xmlns:a16="http://schemas.microsoft.com/office/drawing/2014/main" xmlns="" id="{D1D99489-93C9-1C40-8F27-C82CFD08B9D7}"/>
                </a:ext>
              </a:extLst>
            </p:cNvPr>
            <p:cNvSpPr/>
            <p:nvPr/>
          </p:nvSpPr>
          <p:spPr>
            <a:xfrm>
              <a:off x="4871545" y="5639130"/>
              <a:ext cx="3121572" cy="1218869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Triángulo 11">
              <a:extLst>
                <a:ext uri="{FF2B5EF4-FFF2-40B4-BE49-F238E27FC236}">
                  <a16:creationId xmlns:a16="http://schemas.microsoft.com/office/drawing/2014/main" xmlns="" id="{87BD8C1B-F945-504B-BFC9-4996F8BC9E13}"/>
                </a:ext>
              </a:extLst>
            </p:cNvPr>
            <p:cNvSpPr/>
            <p:nvPr/>
          </p:nvSpPr>
          <p:spPr>
            <a:xfrm>
              <a:off x="630621" y="3846786"/>
              <a:ext cx="3121572" cy="3011214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riángulo 12">
              <a:extLst>
                <a:ext uri="{FF2B5EF4-FFF2-40B4-BE49-F238E27FC236}">
                  <a16:creationId xmlns:a16="http://schemas.microsoft.com/office/drawing/2014/main" xmlns="" id="{4552FC2A-BE47-B946-ADC7-A667797BB9BD}"/>
                </a:ext>
              </a:extLst>
            </p:cNvPr>
            <p:cNvSpPr/>
            <p:nvPr/>
          </p:nvSpPr>
          <p:spPr>
            <a:xfrm>
              <a:off x="6700345" y="5039218"/>
              <a:ext cx="3121572" cy="1818781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Triángulo 13">
              <a:extLst>
                <a:ext uri="{FF2B5EF4-FFF2-40B4-BE49-F238E27FC236}">
                  <a16:creationId xmlns:a16="http://schemas.microsoft.com/office/drawing/2014/main" xmlns="" id="{F286CF0F-0E7D-A34A-9A46-6ECF15403D5D}"/>
                </a:ext>
              </a:extLst>
            </p:cNvPr>
            <p:cNvSpPr/>
            <p:nvPr/>
          </p:nvSpPr>
          <p:spPr>
            <a:xfrm>
              <a:off x="9538138" y="4840014"/>
              <a:ext cx="3121572" cy="2017986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4B52736-8A1E-0C43-A289-67742191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49" y="3974208"/>
            <a:ext cx="3205568" cy="175034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43038B-67D5-9F4B-81D8-7531D8997ED1}"/>
              </a:ext>
            </a:extLst>
          </p:cNvPr>
          <p:cNvSpPr/>
          <p:nvPr/>
        </p:nvSpPr>
        <p:spPr>
          <a:xfrm>
            <a:off x="2975169" y="4687556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/>
              <a:t>Nathan</a:t>
            </a:r>
            <a:r>
              <a:rPr lang="es-ES" sz="2800" b="1" dirty="0"/>
              <a:t> </a:t>
            </a:r>
            <a:r>
              <a:rPr lang="es-ES" sz="2800" b="1" dirty="0" err="1"/>
              <a:t>Nadramija</a:t>
            </a:r>
            <a:r>
              <a:rPr lang="es-ES" sz="2800" b="1" dirty="0"/>
              <a:t>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25934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0" y="12830"/>
            <a:ext cx="12208796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Para el desarrollo </a:t>
            </a:r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ÁGIL Y OPORTUNO 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de los proyectos hay 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RETOS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en la…</a:t>
            </a:r>
            <a:endParaRPr lang="es-PE" sz="4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FD62616-B9E6-EF44-A450-511468F699D1}"/>
              </a:ext>
            </a:extLst>
          </p:cNvPr>
          <p:cNvSpPr/>
          <p:nvPr/>
        </p:nvSpPr>
        <p:spPr>
          <a:xfrm>
            <a:off x="1320087" y="1073581"/>
            <a:ext cx="3477718" cy="9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>
                <a:solidFill>
                  <a:srgbClr val="FF0000"/>
                </a:solidFill>
              </a:rPr>
              <a:t> GESTIÓN</a:t>
            </a:r>
            <a:endParaRPr lang="es-PE" sz="2800" b="1" dirty="0">
              <a:solidFill>
                <a:schemeClr val="tx1"/>
              </a:solidFill>
            </a:endParaRPr>
          </a:p>
          <a:p>
            <a:pPr algn="ctr"/>
            <a:r>
              <a:rPr lang="es-PE" sz="2400" b="1" dirty="0">
                <a:solidFill>
                  <a:schemeClr val="tx1"/>
                </a:solidFill>
              </a:rPr>
              <a:t>LICENCIA</a:t>
            </a:r>
            <a:r>
              <a:rPr lang="es-PE" sz="2800" b="1" dirty="0">
                <a:solidFill>
                  <a:srgbClr val="FF0000"/>
                </a:solidFill>
              </a:rPr>
              <a:t> SOCIAL</a:t>
            </a:r>
            <a:endParaRPr lang="es-PE" b="1" dirty="0">
              <a:solidFill>
                <a:srgbClr val="FF8A53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FD62616-B9E6-EF44-A450-511468F699D1}"/>
              </a:ext>
            </a:extLst>
          </p:cNvPr>
          <p:cNvSpPr/>
          <p:nvPr/>
        </p:nvSpPr>
        <p:spPr>
          <a:xfrm>
            <a:off x="7349884" y="1168176"/>
            <a:ext cx="3477718" cy="96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LA PROMOCIÓN</a:t>
            </a:r>
            <a:endParaRPr lang="es-PE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8743" y="4084956"/>
            <a:ext cx="5940000" cy="2537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Mejoras en tiempos para obtener permisos.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Poco desarrollo de mercados de capitales y sistema financiero.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Alinear incentivos para que concesionarios realicen exploración y prospectos importantes no estén “dormidos”.</a:t>
            </a:r>
          </a:p>
        </p:txBody>
      </p:sp>
      <p:cxnSp>
        <p:nvCxnSpPr>
          <p:cNvPr id="14" name="Conector recto 13"/>
          <p:cNvCxnSpPr>
            <a:cxnSpLocks/>
          </p:cNvCxnSpPr>
          <p:nvPr/>
        </p:nvCxnSpPr>
        <p:spPr>
          <a:xfrm>
            <a:off x="1852023" y="1554439"/>
            <a:ext cx="957943" cy="4026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4C95D8AF-CC26-9441-8FEB-0163273BE6A8}"/>
              </a:ext>
            </a:extLst>
          </p:cNvPr>
          <p:cNvGrpSpPr/>
          <p:nvPr/>
        </p:nvGrpSpPr>
        <p:grpSpPr>
          <a:xfrm>
            <a:off x="274167" y="2437992"/>
            <a:ext cx="2509026" cy="4005053"/>
            <a:chOff x="1858137" y="2594835"/>
            <a:chExt cx="2509026" cy="4005053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19A3958E-C35F-664B-B377-C71A3BAEF55A}"/>
                </a:ext>
              </a:extLst>
            </p:cNvPr>
            <p:cNvSpPr/>
            <p:nvPr/>
          </p:nvSpPr>
          <p:spPr>
            <a:xfrm>
              <a:off x="3489979" y="2594835"/>
              <a:ext cx="338784" cy="338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xmlns="" id="{00A5107D-24ED-F546-8FC6-E882BCA39DEB}"/>
                </a:ext>
              </a:extLst>
            </p:cNvPr>
            <p:cNvSpPr/>
            <p:nvPr/>
          </p:nvSpPr>
          <p:spPr>
            <a:xfrm>
              <a:off x="1858137" y="3393706"/>
              <a:ext cx="1903657" cy="1903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A79C77F-9848-6449-AEDA-E1ABC46F8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45"/>
            <a:stretch/>
          </p:blipFill>
          <p:spPr>
            <a:xfrm flipH="1">
              <a:off x="1999523" y="3542015"/>
              <a:ext cx="1713675" cy="1540118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321F3692-2EC9-DB40-B33E-4E49A716DB43}"/>
                </a:ext>
              </a:extLst>
            </p:cNvPr>
            <p:cNvSpPr/>
            <p:nvPr/>
          </p:nvSpPr>
          <p:spPr>
            <a:xfrm>
              <a:off x="3858987" y="3633866"/>
              <a:ext cx="338784" cy="338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4FB3FF71-8595-8A46-A422-49999495D80C}"/>
                </a:ext>
              </a:extLst>
            </p:cNvPr>
            <p:cNvSpPr/>
            <p:nvPr/>
          </p:nvSpPr>
          <p:spPr>
            <a:xfrm>
              <a:off x="4028379" y="5262958"/>
              <a:ext cx="338784" cy="338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70271043-2F64-644A-A7A1-41E6E62B4C8E}"/>
                </a:ext>
              </a:extLst>
            </p:cNvPr>
            <p:cNvSpPr/>
            <p:nvPr/>
          </p:nvSpPr>
          <p:spPr>
            <a:xfrm>
              <a:off x="3512610" y="6261104"/>
              <a:ext cx="338784" cy="3387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cxnSp>
          <p:nvCxnSpPr>
            <p:cNvPr id="5" name="Conector angular 4">
              <a:extLst>
                <a:ext uri="{FF2B5EF4-FFF2-40B4-BE49-F238E27FC236}">
                  <a16:creationId xmlns:a16="http://schemas.microsoft.com/office/drawing/2014/main" xmlns="" id="{907C0FE4-02AD-8543-88D2-7645008A88BE}"/>
                </a:ext>
              </a:extLst>
            </p:cNvPr>
            <p:cNvCxnSpPr>
              <a:cxnSpLocks/>
              <a:stCxn id="10" idx="2"/>
              <a:endCxn id="3" idx="0"/>
            </p:cNvCxnSpPr>
            <p:nvPr/>
          </p:nvCxnSpPr>
          <p:spPr>
            <a:xfrm rot="10800000" flipV="1">
              <a:off x="2809967" y="2764226"/>
              <a:ext cx="680013" cy="629479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angular 16">
              <a:extLst>
                <a:ext uri="{FF2B5EF4-FFF2-40B4-BE49-F238E27FC236}">
                  <a16:creationId xmlns:a16="http://schemas.microsoft.com/office/drawing/2014/main" xmlns="" id="{FCDF9239-E4BE-E54D-945D-522298082C49}"/>
                </a:ext>
              </a:extLst>
            </p:cNvPr>
            <p:cNvCxnSpPr>
              <a:cxnSpLocks/>
              <a:stCxn id="11" idx="4"/>
              <a:endCxn id="3" idx="6"/>
            </p:cNvCxnSpPr>
            <p:nvPr/>
          </p:nvCxnSpPr>
          <p:spPr>
            <a:xfrm rot="5400000">
              <a:off x="3708645" y="4025800"/>
              <a:ext cx="372885" cy="266585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angular 18">
              <a:extLst>
                <a:ext uri="{FF2B5EF4-FFF2-40B4-BE49-F238E27FC236}">
                  <a16:creationId xmlns:a16="http://schemas.microsoft.com/office/drawing/2014/main" xmlns="" id="{C9315524-E8D7-754F-A7B2-142EC829A2D3}"/>
                </a:ext>
              </a:extLst>
            </p:cNvPr>
            <p:cNvCxnSpPr>
              <a:cxnSpLocks/>
              <a:stCxn id="15" idx="2"/>
              <a:endCxn id="3" idx="5"/>
            </p:cNvCxnSpPr>
            <p:nvPr/>
          </p:nvCxnSpPr>
          <p:spPr>
            <a:xfrm rot="10800000">
              <a:off x="3483011" y="5018580"/>
              <a:ext cx="545369" cy="413771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23">
              <a:extLst>
                <a:ext uri="{FF2B5EF4-FFF2-40B4-BE49-F238E27FC236}">
                  <a16:creationId xmlns:a16="http://schemas.microsoft.com/office/drawing/2014/main" xmlns="" id="{AE906B05-D8E7-EF44-B55A-A24F051A7C07}"/>
                </a:ext>
              </a:extLst>
            </p:cNvPr>
            <p:cNvCxnSpPr>
              <a:cxnSpLocks/>
              <a:stCxn id="16" idx="2"/>
              <a:endCxn id="3" idx="4"/>
            </p:cNvCxnSpPr>
            <p:nvPr/>
          </p:nvCxnSpPr>
          <p:spPr>
            <a:xfrm rot="10800000">
              <a:off x="2809966" y="5297364"/>
              <a:ext cx="702644" cy="1133133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43E37CE-1754-F242-A7A0-A3443DEF8987}"/>
              </a:ext>
            </a:extLst>
          </p:cNvPr>
          <p:cNvSpPr/>
          <p:nvPr/>
        </p:nvSpPr>
        <p:spPr>
          <a:xfrm>
            <a:off x="2244793" y="2157366"/>
            <a:ext cx="3422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Zonas de gran pobreza: bajos niveles de ingresos y escasos servicios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E2664B37-312B-D64F-B7C2-4449AD9AA7F5}"/>
              </a:ext>
            </a:extLst>
          </p:cNvPr>
          <p:cNvSpPr/>
          <p:nvPr/>
        </p:nvSpPr>
        <p:spPr>
          <a:xfrm>
            <a:off x="2647929" y="3304583"/>
            <a:ext cx="301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Expectativas de recibir beneficios de la minería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FE185992-8206-A744-8E41-4A984729D624}"/>
              </a:ext>
            </a:extLst>
          </p:cNvPr>
          <p:cNvSpPr/>
          <p:nvPr/>
        </p:nvSpPr>
        <p:spPr>
          <a:xfrm>
            <a:off x="2809966" y="4948950"/>
            <a:ext cx="285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Temores por impacto en agua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5D0FC4AE-C40D-1A41-9334-43848A6DE366}"/>
              </a:ext>
            </a:extLst>
          </p:cNvPr>
          <p:cNvSpPr/>
          <p:nvPr/>
        </p:nvSpPr>
        <p:spPr>
          <a:xfrm>
            <a:off x="2306435" y="5976333"/>
            <a:ext cx="339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Actores antimineros, oportunismo político antiminero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D67BC555-318C-4B42-8920-114742FD1527}"/>
              </a:ext>
            </a:extLst>
          </p:cNvPr>
          <p:cNvCxnSpPr/>
          <p:nvPr/>
        </p:nvCxnSpPr>
        <p:spPr>
          <a:xfrm>
            <a:off x="6511159" y="2157366"/>
            <a:ext cx="0" cy="1658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451E5EF9-54ED-5F4D-B32E-265669A99D3F}"/>
              </a:ext>
            </a:extLst>
          </p:cNvPr>
          <p:cNvCxnSpPr>
            <a:cxnSpLocks/>
          </p:cNvCxnSpPr>
          <p:nvPr/>
        </p:nvCxnSpPr>
        <p:spPr>
          <a:xfrm flipH="1">
            <a:off x="6369269" y="3646415"/>
            <a:ext cx="534451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64172D2F-7650-6C49-BD34-B72C8E66BB96}"/>
              </a:ext>
            </a:extLst>
          </p:cNvPr>
          <p:cNvSpPr txBox="1"/>
          <p:nvPr/>
        </p:nvSpPr>
        <p:spPr>
          <a:xfrm>
            <a:off x="11713779" y="3477023"/>
            <a:ext cx="348272" cy="403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PE" sz="2000" dirty="0"/>
              <a:t>t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xmlns="" id="{D04EF348-8316-2140-96E1-1911C17B853C}"/>
              </a:ext>
            </a:extLst>
          </p:cNvPr>
          <p:cNvCxnSpPr>
            <a:cxnSpLocks/>
          </p:cNvCxnSpPr>
          <p:nvPr/>
        </p:nvCxnSpPr>
        <p:spPr>
          <a:xfrm>
            <a:off x="6914503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xmlns="" id="{B32AD85E-B785-3E4E-952A-F110B2F62102}"/>
              </a:ext>
            </a:extLst>
          </p:cNvPr>
          <p:cNvCxnSpPr>
            <a:cxnSpLocks/>
          </p:cNvCxnSpPr>
          <p:nvPr/>
        </p:nvCxnSpPr>
        <p:spPr>
          <a:xfrm>
            <a:off x="7521878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4754C307-6B71-1B42-B9E0-95054E748389}"/>
              </a:ext>
            </a:extLst>
          </p:cNvPr>
          <p:cNvCxnSpPr>
            <a:cxnSpLocks/>
          </p:cNvCxnSpPr>
          <p:nvPr/>
        </p:nvCxnSpPr>
        <p:spPr>
          <a:xfrm>
            <a:off x="8129253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DA12E6A2-CCF4-3C4F-806F-C305D63692FF}"/>
              </a:ext>
            </a:extLst>
          </p:cNvPr>
          <p:cNvCxnSpPr>
            <a:cxnSpLocks/>
          </p:cNvCxnSpPr>
          <p:nvPr/>
        </p:nvCxnSpPr>
        <p:spPr>
          <a:xfrm>
            <a:off x="8736628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7C1A2750-86DB-7A4C-B2BA-4D144EB55543}"/>
              </a:ext>
            </a:extLst>
          </p:cNvPr>
          <p:cNvCxnSpPr>
            <a:cxnSpLocks/>
          </p:cNvCxnSpPr>
          <p:nvPr/>
        </p:nvCxnSpPr>
        <p:spPr>
          <a:xfrm>
            <a:off x="9344003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9D5A3804-E947-F542-889A-BFB68C9A9041}"/>
              </a:ext>
            </a:extLst>
          </p:cNvPr>
          <p:cNvCxnSpPr>
            <a:cxnSpLocks/>
          </p:cNvCxnSpPr>
          <p:nvPr/>
        </p:nvCxnSpPr>
        <p:spPr>
          <a:xfrm>
            <a:off x="9951378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xmlns="" id="{1106754C-6A5B-3743-93A5-679ED57A28A6}"/>
              </a:ext>
            </a:extLst>
          </p:cNvPr>
          <p:cNvCxnSpPr>
            <a:cxnSpLocks/>
          </p:cNvCxnSpPr>
          <p:nvPr/>
        </p:nvCxnSpPr>
        <p:spPr>
          <a:xfrm>
            <a:off x="10558753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77D6F711-C48B-144E-96EB-8BFAFB506AD7}"/>
              </a:ext>
            </a:extLst>
          </p:cNvPr>
          <p:cNvCxnSpPr>
            <a:cxnSpLocks/>
          </p:cNvCxnSpPr>
          <p:nvPr/>
        </p:nvCxnSpPr>
        <p:spPr>
          <a:xfrm>
            <a:off x="11166129" y="3512706"/>
            <a:ext cx="0" cy="26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6958A6B3-934E-4548-A111-4D43F1108C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765" y="3131679"/>
            <a:ext cx="380225" cy="259519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9981D9FF-AFB7-0C45-ACEC-A2560FC9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67869" y="3089340"/>
            <a:ext cx="322768" cy="2958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C1E241B-6415-754D-AB72-A2E6F5D5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96594" y="3117915"/>
            <a:ext cx="322768" cy="29583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C1F5DDFB-637A-9B4D-A27B-E54F0D42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796669" y="3132203"/>
            <a:ext cx="322768" cy="29583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1B734726-F5CC-6748-AF1B-84FA4B9A5A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025394" y="3146491"/>
            <a:ext cx="322768" cy="2958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xmlns="" id="{C28CCF74-D318-AB49-AC9B-FC55B0FAB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011106" y="2703578"/>
            <a:ext cx="322768" cy="295832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8B03B886-6CFB-ED40-AF98-CC20A453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011106" y="1932053"/>
            <a:ext cx="322768" cy="295832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E198C2F0-F1B9-3049-A3BD-D969E25A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796669" y="2717866"/>
            <a:ext cx="322768" cy="2958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6EDD5A9F-2F71-A246-960D-A68092F1E9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10806" y="2646429"/>
            <a:ext cx="322768" cy="295832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C6EAAA2B-36D6-FD4C-9ABC-0BA23ED77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0490" y="3160254"/>
            <a:ext cx="380225" cy="259519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2569DF83-A41F-9845-908D-221EC51725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9290" y="3203116"/>
            <a:ext cx="380225" cy="259519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32ECA283-9D63-C141-842A-494CD4AEE0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0790" y="2331579"/>
            <a:ext cx="380225" cy="259519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4B3C9BB-E378-1344-B234-921540AF52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5003" y="2731629"/>
            <a:ext cx="380225" cy="259519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0BC7B68C-39F7-8F4A-BC25-4C11204A80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5003" y="2345866"/>
            <a:ext cx="380225" cy="2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9749052-4032-DF49-8211-90F44BAC4823}"/>
              </a:ext>
            </a:extLst>
          </p:cNvPr>
          <p:cNvSpPr/>
          <p:nvPr/>
        </p:nvSpPr>
        <p:spPr>
          <a:xfrm>
            <a:off x="359229" y="2135191"/>
            <a:ext cx="11473542" cy="96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Helvetica" pitchFamily="2" charset="0"/>
              </a:rPr>
              <a:t>Eso ya lo sabíamos…</a:t>
            </a:r>
          </a:p>
          <a:p>
            <a:pPr algn="ctr"/>
            <a:endParaRPr lang="es-ES" sz="3600" b="1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es-ES" sz="4800" b="1" dirty="0">
                <a:solidFill>
                  <a:schemeClr val="tx1"/>
                </a:solidFill>
                <a:latin typeface="Helvetica" pitchFamily="2" charset="0"/>
              </a:rPr>
              <a:t>¿Qué tenemos que entender y hacer en el frente social?</a:t>
            </a:r>
            <a:endParaRPr lang="es-PE" sz="4800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3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13166" y="6026582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Y VAN A SEGUIR 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SIENDO POBRES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 </a:t>
            </a:r>
            <a:r>
              <a:rPr lang="es-ES" sz="4500" b="1" dirty="0">
                <a:solidFill>
                  <a:srgbClr val="FF0000"/>
                </a:solidFill>
                <a:latin typeface="Helvetica" pitchFamily="2" charset="0"/>
                <a:sym typeface="Wingdings" panose="05000000000000000000" pitchFamily="2" charset="2"/>
              </a:rPr>
              <a:t></a:t>
            </a:r>
            <a:endParaRPr lang="es-PE" sz="45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3D1B874-B0B8-7C4F-B246-0A04B0D33E71}"/>
              </a:ext>
            </a:extLst>
          </p:cNvPr>
          <p:cNvSpPr/>
          <p:nvPr/>
        </p:nvSpPr>
        <p:spPr>
          <a:xfrm>
            <a:off x="6901703" y="1293972"/>
            <a:ext cx="3749093" cy="953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  <a:latin typeface="Helvetica" pitchFamily="2" charset="0"/>
              </a:rPr>
              <a:t>Actividad agropecuaria de </a:t>
            </a:r>
            <a:r>
              <a:rPr lang="es-ES" sz="2200" b="1" dirty="0">
                <a:solidFill>
                  <a:schemeClr val="tx1"/>
                </a:solidFill>
                <a:latin typeface="Helvetica" pitchFamily="2" charset="0"/>
              </a:rPr>
              <a:t>SUBSISTENCIA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CC35DFFE-928A-EF4A-868A-D3581DFE446B}"/>
              </a:ext>
            </a:extLst>
          </p:cNvPr>
          <p:cNvGrpSpPr/>
          <p:nvPr/>
        </p:nvGrpSpPr>
        <p:grpSpPr>
          <a:xfrm>
            <a:off x="640686" y="3361804"/>
            <a:ext cx="2749796" cy="2104066"/>
            <a:chOff x="-150956" y="4910638"/>
            <a:chExt cx="2749796" cy="2104066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0FA972E6-65EF-3541-8914-142E227B6D47}"/>
                </a:ext>
              </a:extLst>
            </p:cNvPr>
            <p:cNvSpPr/>
            <p:nvPr/>
          </p:nvSpPr>
          <p:spPr>
            <a:xfrm>
              <a:off x="-150956" y="6061282"/>
              <a:ext cx="2749796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b="1" dirty="0">
                  <a:solidFill>
                    <a:schemeClr val="tx1"/>
                  </a:solidFill>
                  <a:latin typeface="Helvetica" pitchFamily="2" charset="0"/>
                </a:rPr>
                <a:t>Atomización de propiedades</a:t>
              </a: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xmlns="" id="{92574621-F935-E542-A61C-4C445947B941}"/>
                </a:ext>
              </a:extLst>
            </p:cNvPr>
            <p:cNvGrpSpPr/>
            <p:nvPr/>
          </p:nvGrpSpPr>
          <p:grpSpPr>
            <a:xfrm>
              <a:off x="434089" y="4910638"/>
              <a:ext cx="1627958" cy="1252261"/>
              <a:chOff x="4410740" y="4261268"/>
              <a:chExt cx="2820096" cy="2169280"/>
            </a:xfrm>
            <a:pattFill prst="narVert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xmlns="" id="{68DAA6E2-2E8A-054B-82D0-2B9691E69306}"/>
                  </a:ext>
                </a:extLst>
              </p:cNvPr>
              <p:cNvSpPr/>
              <p:nvPr/>
            </p:nvSpPr>
            <p:spPr>
              <a:xfrm>
                <a:off x="5012871" y="4833257"/>
                <a:ext cx="473529" cy="4735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xmlns="" id="{0518D91D-2E5B-2146-9868-8132BBF90FBD}"/>
                  </a:ext>
                </a:extLst>
              </p:cNvPr>
              <p:cNvSpPr/>
              <p:nvPr/>
            </p:nvSpPr>
            <p:spPr>
              <a:xfrm>
                <a:off x="5870121" y="4261268"/>
                <a:ext cx="473529" cy="4735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xmlns="" id="{A4D9C60C-61D4-4E41-B5AC-51BD192548D4}"/>
                  </a:ext>
                </a:extLst>
              </p:cNvPr>
              <p:cNvSpPr/>
              <p:nvPr/>
            </p:nvSpPr>
            <p:spPr>
              <a:xfrm>
                <a:off x="5633357" y="5184321"/>
                <a:ext cx="473529" cy="4735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xmlns="" id="{6D3DE984-AAC9-134D-BF8C-E24F559A8CB0}"/>
                  </a:ext>
                </a:extLst>
              </p:cNvPr>
              <p:cNvSpPr/>
              <p:nvPr/>
            </p:nvSpPr>
            <p:spPr>
              <a:xfrm>
                <a:off x="4689377" y="5495052"/>
                <a:ext cx="473529" cy="4735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xmlns="" id="{E3324E8F-B611-3B4C-9664-0FBFBE0C75CF}"/>
                  </a:ext>
                </a:extLst>
              </p:cNvPr>
              <p:cNvSpPr/>
              <p:nvPr/>
            </p:nvSpPr>
            <p:spPr>
              <a:xfrm>
                <a:off x="5486400" y="5776715"/>
                <a:ext cx="473529" cy="473529"/>
              </a:xfrm>
              <a:prstGeom prst="rect">
                <a:avLst/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xmlns="" id="{110C50D0-9405-8E47-B518-987D6A45B46C}"/>
                  </a:ext>
                </a:extLst>
              </p:cNvPr>
              <p:cNvSpPr/>
              <p:nvPr/>
            </p:nvSpPr>
            <p:spPr>
              <a:xfrm>
                <a:off x="6235437" y="4947556"/>
                <a:ext cx="473529" cy="473529"/>
              </a:xfrm>
              <a:prstGeom prst="rect">
                <a:avLst/>
              </a:prstGeom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51AD5B4D-A87B-5941-924A-D382745043AB}"/>
                  </a:ext>
                </a:extLst>
              </p:cNvPr>
              <p:cNvSpPr/>
              <p:nvPr/>
            </p:nvSpPr>
            <p:spPr>
              <a:xfrm>
                <a:off x="6472201" y="5957019"/>
                <a:ext cx="473529" cy="4735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582C8104-1078-B94C-A8D6-A8AEB48B5BE8}"/>
                  </a:ext>
                </a:extLst>
              </p:cNvPr>
              <p:cNvSpPr/>
              <p:nvPr/>
            </p:nvSpPr>
            <p:spPr>
              <a:xfrm>
                <a:off x="5268150" y="4539086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2E5D6707-AC01-0D44-9CD9-242327232650}"/>
                  </a:ext>
                </a:extLst>
              </p:cNvPr>
              <p:cNvSpPr/>
              <p:nvPr/>
            </p:nvSpPr>
            <p:spPr>
              <a:xfrm>
                <a:off x="5676507" y="4856062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7B25F3D4-C44C-4444-8924-1B9E508266D3}"/>
                  </a:ext>
                </a:extLst>
              </p:cNvPr>
              <p:cNvSpPr/>
              <p:nvPr/>
            </p:nvSpPr>
            <p:spPr>
              <a:xfrm>
                <a:off x="5270990" y="5460361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967081E0-FF85-A244-9844-81B6AE6BC68A}"/>
                  </a:ext>
                </a:extLst>
              </p:cNvPr>
              <p:cNvSpPr/>
              <p:nvPr/>
            </p:nvSpPr>
            <p:spPr>
              <a:xfrm>
                <a:off x="4913181" y="6088514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B561F67F-C6C2-0D48-A0CE-7B792926867D}"/>
                  </a:ext>
                </a:extLst>
              </p:cNvPr>
              <p:cNvSpPr/>
              <p:nvPr/>
            </p:nvSpPr>
            <p:spPr>
              <a:xfrm>
                <a:off x="4684298" y="5172415"/>
                <a:ext cx="217384" cy="217384"/>
              </a:xfrm>
              <a:prstGeom prst="rect">
                <a:avLst/>
              </a:prstGeom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F513B49B-4269-8740-A539-22A16702CA59}"/>
                  </a:ext>
                </a:extLst>
              </p:cNvPr>
              <p:cNvSpPr/>
              <p:nvPr/>
            </p:nvSpPr>
            <p:spPr>
              <a:xfrm>
                <a:off x="6036020" y="5848276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AF4FACFF-91E5-1447-B320-50A5684E0DF9}"/>
                  </a:ext>
                </a:extLst>
              </p:cNvPr>
              <p:cNvSpPr/>
              <p:nvPr/>
            </p:nvSpPr>
            <p:spPr>
              <a:xfrm>
                <a:off x="6187095" y="6190182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xmlns="" id="{9D609745-37BD-3043-9F96-3C9078AF6A18}"/>
                  </a:ext>
                </a:extLst>
              </p:cNvPr>
              <p:cNvSpPr/>
              <p:nvPr/>
            </p:nvSpPr>
            <p:spPr>
              <a:xfrm>
                <a:off x="6306364" y="5546127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xmlns="" id="{762D63BC-1740-4048-8303-8C7CEF10E896}"/>
                  </a:ext>
                </a:extLst>
              </p:cNvPr>
              <p:cNvSpPr/>
              <p:nvPr/>
            </p:nvSpPr>
            <p:spPr>
              <a:xfrm>
                <a:off x="6703929" y="5641543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ED6B92DD-0480-374F-8A3A-F58DE1042FBF}"/>
                  </a:ext>
                </a:extLst>
              </p:cNvPr>
              <p:cNvSpPr/>
              <p:nvPr/>
            </p:nvSpPr>
            <p:spPr>
              <a:xfrm>
                <a:off x="6489244" y="4584019"/>
                <a:ext cx="217384" cy="217384"/>
              </a:xfrm>
              <a:prstGeom prst="rect">
                <a:avLst/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BF857A36-09FC-5F44-92D4-52C9D096E95C}"/>
                  </a:ext>
                </a:extLst>
              </p:cNvPr>
              <p:cNvSpPr/>
              <p:nvPr/>
            </p:nvSpPr>
            <p:spPr>
              <a:xfrm>
                <a:off x="5574258" y="4262211"/>
                <a:ext cx="217384" cy="217384"/>
              </a:xfrm>
              <a:prstGeom prst="rect">
                <a:avLst/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60273551-CF99-9046-9B12-2DFBA019460F}"/>
                  </a:ext>
                </a:extLst>
              </p:cNvPr>
              <p:cNvSpPr/>
              <p:nvPr/>
            </p:nvSpPr>
            <p:spPr>
              <a:xfrm>
                <a:off x="4410740" y="5753908"/>
                <a:ext cx="217384" cy="21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6B2AC113-F2D2-9A44-942B-CB4E9F1566A4}"/>
                  </a:ext>
                </a:extLst>
              </p:cNvPr>
              <p:cNvSpPr/>
              <p:nvPr/>
            </p:nvSpPr>
            <p:spPr>
              <a:xfrm>
                <a:off x="7013452" y="6207714"/>
                <a:ext cx="217384" cy="217384"/>
              </a:xfrm>
              <a:prstGeom prst="rect">
                <a:avLst/>
              </a:prstGeom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2200"/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7491A55F-EBCB-6F4C-A2F2-BBFB1892DB9C}"/>
              </a:ext>
            </a:extLst>
          </p:cNvPr>
          <p:cNvGrpSpPr/>
          <p:nvPr/>
        </p:nvGrpSpPr>
        <p:grpSpPr>
          <a:xfrm>
            <a:off x="1192632" y="1545068"/>
            <a:ext cx="2481549" cy="1332887"/>
            <a:chOff x="5168" y="2579545"/>
            <a:chExt cx="2481549" cy="133288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05BEEEA3-8008-F34B-AA2F-FCF1BB6FA68F}"/>
                </a:ext>
              </a:extLst>
            </p:cNvPr>
            <p:cNvSpPr/>
            <p:nvPr/>
          </p:nvSpPr>
          <p:spPr>
            <a:xfrm>
              <a:off x="378503" y="2607043"/>
              <a:ext cx="2108214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200" dirty="0">
                  <a:solidFill>
                    <a:schemeClr val="tx1"/>
                  </a:solidFill>
                  <a:latin typeface="Helvetica" pitchFamily="2" charset="0"/>
                </a:rPr>
                <a:t>Baja productividad de la tierra</a:t>
              </a:r>
            </a:p>
          </p:txBody>
        </p:sp>
        <p:sp>
          <p:nvSpPr>
            <p:cNvPr id="34" name="Flecha abajo 33">
              <a:extLst>
                <a:ext uri="{FF2B5EF4-FFF2-40B4-BE49-F238E27FC236}">
                  <a16:creationId xmlns:a16="http://schemas.microsoft.com/office/drawing/2014/main" xmlns="" id="{FDD4C0E5-A3E1-1F43-BF7B-41BD678394D2}"/>
                </a:ext>
              </a:extLst>
            </p:cNvPr>
            <p:cNvSpPr/>
            <p:nvPr/>
          </p:nvSpPr>
          <p:spPr>
            <a:xfrm>
              <a:off x="5168" y="2579545"/>
              <a:ext cx="469000" cy="1332887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20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ABED5ACD-7BC2-F446-BB30-D2AF00FB1074}"/>
              </a:ext>
            </a:extLst>
          </p:cNvPr>
          <p:cNvGrpSpPr/>
          <p:nvPr/>
        </p:nvGrpSpPr>
        <p:grpSpPr>
          <a:xfrm>
            <a:off x="6921717" y="2247394"/>
            <a:ext cx="3709064" cy="983241"/>
            <a:chOff x="3164489" y="3317166"/>
            <a:chExt cx="3709064" cy="98324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79BC74F-3261-9646-BD8A-3EBF2B1496E6}"/>
                </a:ext>
              </a:extLst>
            </p:cNvPr>
            <p:cNvSpPr/>
            <p:nvPr/>
          </p:nvSpPr>
          <p:spPr>
            <a:xfrm>
              <a:off x="4207475" y="3346985"/>
              <a:ext cx="2666078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  <a:latin typeface="Helvetica" pitchFamily="2" charset="0"/>
                </a:rPr>
                <a:t>5 </a:t>
              </a:r>
              <a:r>
                <a:rPr lang="es-ES" sz="2200" dirty="0" err="1">
                  <a:solidFill>
                    <a:schemeClr val="tx1"/>
                  </a:solidFill>
                  <a:latin typeface="Helvetica" pitchFamily="2" charset="0"/>
                </a:rPr>
                <a:t>Há</a:t>
              </a:r>
              <a:r>
                <a:rPr lang="es-ES" sz="2200" dirty="0">
                  <a:solidFill>
                    <a:schemeClr val="tx1"/>
                  </a:solidFill>
                  <a:latin typeface="Helvetica" pitchFamily="2" charset="0"/>
                </a:rPr>
                <a:t>. de papa para equiparar a un sueldo mínimo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049D5DE1-9A42-0B4B-885B-E10EF5C73A4B}"/>
                </a:ext>
              </a:extLst>
            </p:cNvPr>
            <p:cNvSpPr/>
            <p:nvPr/>
          </p:nvSpPr>
          <p:spPr>
            <a:xfrm>
              <a:off x="3164489" y="3317166"/>
              <a:ext cx="1402337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0" b="1" dirty="0">
                  <a:solidFill>
                    <a:srgbClr val="00B050"/>
                  </a:solidFill>
                  <a:latin typeface="Helvetica" pitchFamily="2" charset="0"/>
                </a:rPr>
                <a:t>S/.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13166" y="66439"/>
            <a:ext cx="12186832" cy="45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ZONAS EN LAS QUE SE DESARROLLA MINERÍA 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SON MUY POBRES </a:t>
            </a:r>
            <a:endParaRPr lang="es-PE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F034F87-7252-C446-ADF2-E05104449AD2}"/>
              </a:ext>
            </a:extLst>
          </p:cNvPr>
          <p:cNvGrpSpPr/>
          <p:nvPr/>
        </p:nvGrpSpPr>
        <p:grpSpPr>
          <a:xfrm>
            <a:off x="6329735" y="4326820"/>
            <a:ext cx="4893028" cy="953422"/>
            <a:chOff x="6969805" y="4232381"/>
            <a:chExt cx="4893028" cy="953422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079BC74F-3261-9646-BD8A-3EBF2B1496E6}"/>
                </a:ext>
              </a:extLst>
            </p:cNvPr>
            <p:cNvSpPr/>
            <p:nvPr/>
          </p:nvSpPr>
          <p:spPr>
            <a:xfrm>
              <a:off x="9820168" y="4232381"/>
              <a:ext cx="2042665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  <a:latin typeface="Helvetica" pitchFamily="2" charset="0"/>
                </a:rPr>
                <a:t>Productividad de la Costa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005760" y="4401315"/>
              <a:ext cx="114357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FF0000"/>
                  </a:solidFill>
                </a:rPr>
                <a:t>&lt;</a:t>
              </a:r>
              <a:endParaRPr lang="es-PE" sz="3400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079BC74F-3261-9646-BD8A-3EBF2B1496E6}"/>
                </a:ext>
              </a:extLst>
            </p:cNvPr>
            <p:cNvSpPr/>
            <p:nvPr/>
          </p:nvSpPr>
          <p:spPr>
            <a:xfrm>
              <a:off x="6969805" y="4232381"/>
              <a:ext cx="2391440" cy="95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  <a:latin typeface="Helvetica" pitchFamily="2" charset="0"/>
                </a:rPr>
                <a:t>Productividad, a pesar de ayuda de empresa o gobierno</a:t>
              </a:r>
            </a:p>
          </p:txBody>
        </p:sp>
      </p:grpSp>
      <p:sp>
        <p:nvSpPr>
          <p:cNvPr id="6" name="Flecha derecha 5">
            <a:extLst>
              <a:ext uri="{FF2B5EF4-FFF2-40B4-BE49-F238E27FC236}">
                <a16:creationId xmlns:a16="http://schemas.microsoft.com/office/drawing/2014/main" xmlns="" id="{2D9B5D0B-3811-E545-9329-6A108B4DB205}"/>
              </a:ext>
            </a:extLst>
          </p:cNvPr>
          <p:cNvSpPr/>
          <p:nvPr/>
        </p:nvSpPr>
        <p:spPr>
          <a:xfrm>
            <a:off x="4368800" y="1277202"/>
            <a:ext cx="1291771" cy="639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lecha derecha 38">
            <a:extLst>
              <a:ext uri="{FF2B5EF4-FFF2-40B4-BE49-F238E27FC236}">
                <a16:creationId xmlns:a16="http://schemas.microsoft.com/office/drawing/2014/main" xmlns="" id="{D49DA0FA-38AD-7447-83FF-FFEDD386BEAA}"/>
              </a:ext>
            </a:extLst>
          </p:cNvPr>
          <p:cNvSpPr/>
          <p:nvPr/>
        </p:nvSpPr>
        <p:spPr>
          <a:xfrm>
            <a:off x="4368800" y="2187973"/>
            <a:ext cx="1291771" cy="639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Flecha derecha 39">
            <a:extLst>
              <a:ext uri="{FF2B5EF4-FFF2-40B4-BE49-F238E27FC236}">
                <a16:creationId xmlns:a16="http://schemas.microsoft.com/office/drawing/2014/main" xmlns="" id="{C7C8590F-F7D9-CC40-ABA0-65F85DCEA262}"/>
              </a:ext>
            </a:extLst>
          </p:cNvPr>
          <p:cNvSpPr/>
          <p:nvPr/>
        </p:nvSpPr>
        <p:spPr>
          <a:xfrm>
            <a:off x="4368800" y="3098745"/>
            <a:ext cx="1291771" cy="639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Flecha derecha 40">
            <a:extLst>
              <a:ext uri="{FF2B5EF4-FFF2-40B4-BE49-F238E27FC236}">
                <a16:creationId xmlns:a16="http://schemas.microsoft.com/office/drawing/2014/main" xmlns="" id="{5E51FAB6-ABD6-194C-AC52-C44DD350753A}"/>
              </a:ext>
            </a:extLst>
          </p:cNvPr>
          <p:cNvSpPr/>
          <p:nvPr/>
        </p:nvSpPr>
        <p:spPr>
          <a:xfrm>
            <a:off x="4368800" y="4009517"/>
            <a:ext cx="1291771" cy="639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Flecha derecha 41">
            <a:extLst>
              <a:ext uri="{FF2B5EF4-FFF2-40B4-BE49-F238E27FC236}">
                <a16:creationId xmlns:a16="http://schemas.microsoft.com/office/drawing/2014/main" xmlns="" id="{71138342-DF35-7A47-8520-678E13A6CBFC}"/>
              </a:ext>
            </a:extLst>
          </p:cNvPr>
          <p:cNvSpPr/>
          <p:nvPr/>
        </p:nvSpPr>
        <p:spPr>
          <a:xfrm>
            <a:off x="4368800" y="4920288"/>
            <a:ext cx="1291771" cy="6398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9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5168" y="5991218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LA MINA ES </a:t>
            </a:r>
            <a:r>
              <a:rPr lang="es-ES" sz="3600" b="1" dirty="0">
                <a:solidFill>
                  <a:schemeClr val="tx1"/>
                </a:solidFill>
                <a:latin typeface="Helvetica" pitchFamily="2" charset="0"/>
              </a:rPr>
              <a:t>ACTOR CLAVE 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EN EL ENTORNO</a:t>
            </a:r>
            <a:endParaRPr lang="es-PE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3D1B874-B0B8-7C4F-B246-0A04B0D33E71}"/>
              </a:ext>
            </a:extLst>
          </p:cNvPr>
          <p:cNvSpPr/>
          <p:nvPr/>
        </p:nvSpPr>
        <p:spPr>
          <a:xfrm>
            <a:off x="685198" y="1794461"/>
            <a:ext cx="2512678" cy="953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Ellos están en sus 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CASAS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y la empresa es un </a:t>
            </a:r>
            <a:r>
              <a:rPr lang="es-ES" sz="2400" b="1" dirty="0">
                <a:solidFill>
                  <a:srgbClr val="FF0000"/>
                </a:solidFill>
                <a:latin typeface="Helvetica" pitchFamily="2" charset="0"/>
              </a:rPr>
              <a:t>INTRUSO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21164" y="197535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CUANDO LLEGA LA MINA EL </a:t>
            </a:r>
            <a:r>
              <a:rPr lang="es-ES" sz="3600" b="1" dirty="0">
                <a:solidFill>
                  <a:schemeClr val="tx1"/>
                </a:solidFill>
                <a:latin typeface="Helvetica" pitchFamily="2" charset="0"/>
              </a:rPr>
              <a:t>JUEGO CAMBIA</a:t>
            </a:r>
            <a:endParaRPr lang="es-PE" sz="3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43D1B874-B0B8-7C4F-B246-0A04B0D33E71}"/>
              </a:ext>
            </a:extLst>
          </p:cNvPr>
          <p:cNvSpPr/>
          <p:nvPr/>
        </p:nvSpPr>
        <p:spPr>
          <a:xfrm>
            <a:off x="3597760" y="1844981"/>
            <a:ext cx="3080121" cy="953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Si </a:t>
            </a:r>
            <a:r>
              <a:rPr lang="es-ES" sz="2400" b="1" dirty="0">
                <a:solidFill>
                  <a:schemeClr val="accent1"/>
                </a:solidFill>
                <a:latin typeface="Helvetica" pitchFamily="2" charset="0"/>
              </a:rPr>
              <a:t>TRABAJAS </a:t>
            </a:r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en la empresa o le </a:t>
            </a:r>
            <a:r>
              <a:rPr lang="es-ES" sz="2400" b="1" dirty="0">
                <a:solidFill>
                  <a:schemeClr val="accent1"/>
                </a:solidFill>
                <a:latin typeface="Helvetica" pitchFamily="2" charset="0"/>
              </a:rPr>
              <a:t>VENDES</a:t>
            </a:r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 tu vida cambia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43D1B874-B0B8-7C4F-B246-0A04B0D33E71}"/>
              </a:ext>
            </a:extLst>
          </p:cNvPr>
          <p:cNvSpPr/>
          <p:nvPr/>
        </p:nvSpPr>
        <p:spPr>
          <a:xfrm>
            <a:off x="6971368" y="1840948"/>
            <a:ext cx="2147372" cy="953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Helvetica" pitchFamily="2" charset="0"/>
              </a:rPr>
              <a:t>NO</a:t>
            </a:r>
            <a:r>
              <a:rPr lang="es-ES" sz="2400" dirty="0">
                <a:solidFill>
                  <a:schemeClr val="tx1"/>
                </a:solidFill>
                <a:latin typeface="Helvetica" pitchFamily="2" charset="0"/>
              </a:rPr>
              <a:t> hay empleo ni contratos para </a:t>
            </a:r>
            <a:r>
              <a:rPr lang="es-ES" sz="2400" b="1" dirty="0">
                <a:solidFill>
                  <a:srgbClr val="FF0000"/>
                </a:solidFill>
                <a:latin typeface="Helvetica" pitchFamily="2" charset="0"/>
              </a:rPr>
              <a:t>TODOS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884089" y="3507025"/>
            <a:ext cx="2313788" cy="12629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EXPLORACIÓN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3697737" y="3507025"/>
            <a:ext cx="2651423" cy="1262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CONSTRUCCIÓN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6849020" y="3507025"/>
            <a:ext cx="2651423" cy="1262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OPERACIÓN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10000303" y="3507025"/>
            <a:ext cx="1750495" cy="12629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391480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5168" y="6026582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LOS PROYECTOS MINEROS SON UNA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OPORTUNIDAD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BIEN EJECUTADOS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7474491" y="2344181"/>
            <a:ext cx="4441370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EDUCACIÓN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610AC55-7504-1C48-A3E9-72671E29F5A8}"/>
              </a:ext>
            </a:extLst>
          </p:cNvPr>
          <p:cNvSpPr/>
          <p:nvPr/>
        </p:nvSpPr>
        <p:spPr>
          <a:xfrm>
            <a:off x="9971157" y="3352594"/>
            <a:ext cx="2236839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MIGRACIÓN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(siempre que haya empleo)</a:t>
            </a:r>
          </a:p>
        </p:txBody>
      </p:sp>
      <p:sp>
        <p:nvSpPr>
          <p:cNvPr id="42" name="Flecha arriba 41">
            <a:extLst>
              <a:ext uri="{FF2B5EF4-FFF2-40B4-BE49-F238E27FC236}">
                <a16:creationId xmlns:a16="http://schemas.microsoft.com/office/drawing/2014/main" xmlns="" id="{E890F430-DB27-D145-8538-CD44BC4FC32E}"/>
              </a:ext>
            </a:extLst>
          </p:cNvPr>
          <p:cNvSpPr/>
          <p:nvPr/>
        </p:nvSpPr>
        <p:spPr>
          <a:xfrm>
            <a:off x="8495383" y="4763514"/>
            <a:ext cx="303573" cy="115281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2823C47F-5498-084C-B23B-12C4CC9D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074" y="2055784"/>
            <a:ext cx="742087" cy="96865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FC50641B-4113-5E40-9B48-9D686226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05" y="4725836"/>
            <a:ext cx="1149318" cy="1192321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21164" y="-166881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TENEMOS CLARA LA ESTRATEGIA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5354780" y="2175424"/>
            <a:ext cx="1745451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Empleo Local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9610AC55-7504-1C48-A3E9-72671E29F5A8}"/>
              </a:ext>
            </a:extLst>
          </p:cNvPr>
          <p:cNvSpPr/>
          <p:nvPr/>
        </p:nvSpPr>
        <p:spPr>
          <a:xfrm>
            <a:off x="2834531" y="4077151"/>
            <a:ext cx="4441370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Contratos Locales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-898408" y="2609364"/>
            <a:ext cx="3017063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Infraestructura y servicios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9610AC55-7504-1C48-A3E9-72671E29F5A8}"/>
              </a:ext>
            </a:extLst>
          </p:cNvPr>
          <p:cNvSpPr/>
          <p:nvPr/>
        </p:nvSpPr>
        <p:spPr>
          <a:xfrm>
            <a:off x="-1228502" y="4700458"/>
            <a:ext cx="3380397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Apoyo Actividad Agropecuaria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0" y="870854"/>
            <a:ext cx="3017063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Mejoras pero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siguen siendo pobres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4492846" y="1020915"/>
            <a:ext cx="3017063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Están mejor pero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alcanza para todos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8665742" y="1004583"/>
            <a:ext cx="3017063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 la mejora a largo plazo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527" y="4592033"/>
            <a:ext cx="1283071" cy="1233722"/>
          </a:xfrm>
          <a:prstGeom prst="rect">
            <a:avLst/>
          </a:prstGeom>
        </p:spPr>
      </p:pic>
      <p:sp>
        <p:nvSpPr>
          <p:cNvPr id="5" name="Más 4"/>
          <p:cNvSpPr/>
          <p:nvPr/>
        </p:nvSpPr>
        <p:spPr>
          <a:xfrm>
            <a:off x="1222596" y="3710671"/>
            <a:ext cx="498391" cy="5126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23" y="2041695"/>
            <a:ext cx="1194193" cy="10463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25" y="3177425"/>
            <a:ext cx="1101426" cy="1037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3" y="2926675"/>
            <a:ext cx="878546" cy="10613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2" y="2924812"/>
            <a:ext cx="1232203" cy="11049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842">
            <a:off x="4859082" y="4862809"/>
            <a:ext cx="899620" cy="10849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7" y="4877128"/>
            <a:ext cx="1304489" cy="1056357"/>
          </a:xfrm>
          <a:prstGeom prst="rect">
            <a:avLst/>
          </a:prstGeom>
        </p:spPr>
      </p:pic>
      <p:sp>
        <p:nvSpPr>
          <p:cNvPr id="12" name="Anillo 11"/>
          <p:cNvSpPr/>
          <p:nvPr/>
        </p:nvSpPr>
        <p:spPr>
          <a:xfrm>
            <a:off x="4884826" y="4712581"/>
            <a:ext cx="1237946" cy="1332378"/>
          </a:xfrm>
          <a:prstGeom prst="donut">
            <a:avLst/>
          </a:prstGeom>
          <a:solidFill>
            <a:schemeClr val="accent1">
              <a:alpha val="20000"/>
            </a:schemeClr>
          </a:solidFill>
          <a:ln w="3175"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eñal de prohibido 13"/>
          <p:cNvSpPr/>
          <p:nvPr/>
        </p:nvSpPr>
        <p:spPr>
          <a:xfrm>
            <a:off x="6249704" y="4697709"/>
            <a:ext cx="1203202" cy="1319740"/>
          </a:xfrm>
          <a:prstGeom prst="noSmoking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40" y="3270853"/>
            <a:ext cx="1275196" cy="125702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227074" y="3489743"/>
            <a:ext cx="77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8585350" y="4191027"/>
            <a:ext cx="141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Cajamarca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AB12490F-C900-4548-B976-6A440CC7AEAE}"/>
              </a:ext>
            </a:extLst>
          </p:cNvPr>
          <p:cNvSpPr/>
          <p:nvPr/>
        </p:nvSpPr>
        <p:spPr>
          <a:xfrm>
            <a:off x="8832905" y="4987547"/>
            <a:ext cx="4441370" cy="713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DESARROLLO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URBANO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5168" y="6026582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hay estrategias fuertes de desarrollo urbano ni de desarrollo rural o territorial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BB1E713-2727-1040-ADB5-D0F4DFE89D4D}"/>
              </a:ext>
            </a:extLst>
          </p:cNvPr>
          <p:cNvSpPr/>
          <p:nvPr/>
        </p:nvSpPr>
        <p:spPr>
          <a:xfrm>
            <a:off x="21164" y="160128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 ausencia y poca capacidad del Estado hace el reto más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grande,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 particular en zonas rurales.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8987391" y="4455546"/>
            <a:ext cx="2829082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Fondo de Adelanto Social, una buena idea…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191958" y="1383647"/>
            <a:ext cx="222286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Transversal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6016856" y="4455546"/>
            <a:ext cx="271289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MEM solo tiene monitores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SIN MÚSCULO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7875958" y="1447108"/>
            <a:ext cx="222286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Baja articulación y coordinación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4158568" y="1447108"/>
            <a:ext cx="2676698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Mala PLANIFICACIÓN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191958" y="2925329"/>
            <a:ext cx="222286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Gobiernos locales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243318" y="4648882"/>
            <a:ext cx="222286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Gobierno Central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3108606" y="2865338"/>
            <a:ext cx="2676698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Bajas capacidades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5792026" y="2865338"/>
            <a:ext cx="2676698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Bajos Presupuestos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8536062" y="2865338"/>
            <a:ext cx="2676698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Oportunismo Político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AF7BDDE-27C7-734E-8AD6-8232E7630DFF}"/>
              </a:ext>
            </a:extLst>
          </p:cNvPr>
          <p:cNvSpPr/>
          <p:nvPr/>
        </p:nvSpPr>
        <p:spPr>
          <a:xfrm>
            <a:off x="2952012" y="4455546"/>
            <a:ext cx="2712895" cy="63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Reactivos frente a conflictos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2662373" y="2346621"/>
            <a:ext cx="8588287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643006" y="3822627"/>
            <a:ext cx="85882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659002" y="5702788"/>
            <a:ext cx="8588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1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6462" t="30065" r="20395" b="22953"/>
          <a:stretch/>
        </p:blipFill>
        <p:spPr>
          <a:xfrm>
            <a:off x="4260523" y="1384199"/>
            <a:ext cx="3011214" cy="343688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CEA721-FD6D-D342-9129-34217B33C8F5}"/>
              </a:ext>
            </a:extLst>
          </p:cNvPr>
          <p:cNvSpPr/>
          <p:nvPr/>
        </p:nvSpPr>
        <p:spPr>
          <a:xfrm>
            <a:off x="0" y="308523"/>
            <a:ext cx="1175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222222"/>
                </a:solidFill>
                <a:latin typeface="arial" panose="020B0604020202020204" pitchFamily="34" charset="0"/>
              </a:rPr>
              <a:t>Esto es más difícil cuando tienes actores </a:t>
            </a:r>
            <a:r>
              <a:rPr lang="es-P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ANTIMINEROS</a:t>
            </a:r>
            <a:r>
              <a:rPr lang="es-PE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con </a:t>
            </a:r>
            <a:r>
              <a:rPr lang="es-PE" sz="2800" b="1" dirty="0">
                <a:solidFill>
                  <a:srgbClr val="222222"/>
                </a:solidFill>
                <a:latin typeface="arial" panose="020B0604020202020204" pitchFamily="34" charset="0"/>
              </a:rPr>
              <a:t>CAPACIDAD DE MOVILIZACIÓN</a:t>
            </a:r>
            <a:r>
              <a:rPr lang="es-PE" sz="2000" b="1" dirty="0"/>
              <a:t> </a:t>
            </a:r>
            <a:endParaRPr lang="es-PE" sz="28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763" y="1846994"/>
            <a:ext cx="3728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Aprovechan </a:t>
            </a:r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descontento social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por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ausencia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o debilidad del Estado y por malas experiencias con la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minería.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36421" y="1494008"/>
            <a:ext cx="3084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crean </a:t>
            </a:r>
            <a:r>
              <a:rPr lang="es-ES" sz="2400" b="1" dirty="0">
                <a:solidFill>
                  <a:schemeClr val="accent1"/>
                </a:solidFill>
              </a:rPr>
              <a:t>mitos</a:t>
            </a:r>
            <a:r>
              <a:rPr lang="es-ES" dirty="0"/>
              <a:t> en </a:t>
            </a:r>
            <a:r>
              <a:rPr lang="es-ES" dirty="0" smtClean="0"/>
              <a:t>contra de </a:t>
            </a:r>
            <a:r>
              <a:rPr lang="es-ES" dirty="0"/>
              <a:t>la minería.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99470" y="4730838"/>
            <a:ext cx="4225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Apuntan a </a:t>
            </a:r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grandes proyectos, grandes 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golpes.</a:t>
            </a:r>
            <a:endParaRPr lang="es-ES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92809" y="3084215"/>
            <a:ext cx="4157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Propuesta basada en el 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desarrollo </a:t>
            </a:r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agrario y defensa del agua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5743" t="31573" r="19547" b="24246"/>
          <a:stretch/>
        </p:blipFill>
        <p:spPr>
          <a:xfrm>
            <a:off x="6870641" y="1040516"/>
            <a:ext cx="1584050" cy="159231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548337" y="5024841"/>
            <a:ext cx="3745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Trabajo articulado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a nivel nacional e internacional.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8266" y="3934818"/>
            <a:ext cx="4100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Buen </a:t>
            </a:r>
            <a:r>
              <a:rPr lang="es-E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trabajo con bases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(rondas campesinas y casa 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por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casa).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CBB1E713-2727-1040-ADB5-D0F4DFE89D4D}"/>
              </a:ext>
            </a:extLst>
          </p:cNvPr>
          <p:cNvSpPr/>
          <p:nvPr/>
        </p:nvSpPr>
        <p:spPr>
          <a:xfrm>
            <a:off x="5168" y="5991218"/>
            <a:ext cx="1218683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  <a:latin typeface="Helvetica" pitchFamily="2" charset="0"/>
              </a:rPr>
              <a:t>Se requiere </a:t>
            </a:r>
            <a:r>
              <a:rPr lang="es-PE" sz="2400" b="1" dirty="0" smtClean="0">
                <a:solidFill>
                  <a:schemeClr val="tx1"/>
                </a:solidFill>
                <a:latin typeface="Helvetica" pitchFamily="2" charset="0"/>
              </a:rPr>
              <a:t>respuesta proactiva y estratégica a grupos</a:t>
            </a:r>
            <a:r>
              <a:rPr lang="es-PE" sz="3200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s-PE" sz="3200" b="1" dirty="0" smtClean="0">
                <a:solidFill>
                  <a:schemeClr val="tx1"/>
                </a:solidFill>
                <a:latin typeface="Helvetica" pitchFamily="2" charset="0"/>
              </a:rPr>
              <a:t>ANTIMINEROS</a:t>
            </a:r>
            <a:r>
              <a:rPr lang="es-PE" sz="2400" b="1" dirty="0" smtClean="0">
                <a:solidFill>
                  <a:schemeClr val="tx1"/>
                </a:solidFill>
                <a:latin typeface="Helvetica" pitchFamily="2" charset="0"/>
              </a:rPr>
              <a:t>. </a:t>
            </a:r>
            <a:endParaRPr lang="es-PE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CEA721-FD6D-D342-9129-34217B33C8F5}"/>
              </a:ext>
            </a:extLst>
          </p:cNvPr>
          <p:cNvSpPr/>
          <p:nvPr/>
        </p:nvSpPr>
        <p:spPr>
          <a:xfrm>
            <a:off x="145141" y="163383"/>
            <a:ext cx="11851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222222"/>
                </a:solidFill>
                <a:latin typeface="arial" panose="020B0604020202020204" pitchFamily="34" charset="0"/>
              </a:rPr>
              <a:t>Las empresas DAN IMPORTANCIA al reto social, pero</a:t>
            </a:r>
          </a:p>
          <a:p>
            <a:pPr algn="ctr"/>
            <a:r>
              <a:rPr lang="es-PE" sz="2800" b="1" dirty="0">
                <a:solidFill>
                  <a:srgbClr val="222222"/>
                </a:solidFill>
                <a:latin typeface="arial" panose="020B0604020202020204" pitchFamily="34" charset="0"/>
              </a:rPr>
              <a:t>NO LO ENTIENDEN NI GESTIONAN BIEN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0CEA721-FD6D-D342-9129-34217B33C8F5}"/>
              </a:ext>
            </a:extLst>
          </p:cNvPr>
          <p:cNvSpPr/>
          <p:nvPr/>
        </p:nvSpPr>
        <p:spPr>
          <a:xfrm>
            <a:off x="885352" y="6071122"/>
            <a:ext cx="10421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222222"/>
                </a:solidFill>
                <a:latin typeface="arial" panose="020B0604020202020204" pitchFamily="34" charset="0"/>
              </a:rPr>
              <a:t>El reto social para las empresas mineras no es un tema de presupuesto, es un tema de liderazgo, gestión y estrategia clara</a:t>
            </a:r>
            <a:endParaRPr lang="es-PE" sz="28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xmlns="" id="{0A1CD09C-6D80-894B-A64D-0CD855EDFF52}"/>
              </a:ext>
            </a:extLst>
          </p:cNvPr>
          <p:cNvGrpSpPr/>
          <p:nvPr/>
        </p:nvGrpSpPr>
        <p:grpSpPr>
          <a:xfrm>
            <a:off x="3916582" y="2111463"/>
            <a:ext cx="4194662" cy="3540312"/>
            <a:chOff x="3829497" y="1211582"/>
            <a:chExt cx="4194662" cy="3540312"/>
          </a:xfrm>
        </p:grpSpPr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xmlns="" id="{F8421FBE-A3F2-394F-96A3-52EAE0F8AE6E}"/>
                </a:ext>
              </a:extLst>
            </p:cNvPr>
            <p:cNvGrpSpPr/>
            <p:nvPr/>
          </p:nvGrpSpPr>
          <p:grpSpPr>
            <a:xfrm>
              <a:off x="3829497" y="1211582"/>
              <a:ext cx="4194662" cy="3540312"/>
              <a:chOff x="3829497" y="1211582"/>
              <a:chExt cx="4194662" cy="3540312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xmlns="" id="{C69684D4-3CF1-D342-AAFC-EAD38318BBE5}"/>
                  </a:ext>
                </a:extLst>
              </p:cNvPr>
              <p:cNvSpPr/>
              <p:nvPr/>
            </p:nvSpPr>
            <p:spPr>
              <a:xfrm>
                <a:off x="4664717" y="3541287"/>
                <a:ext cx="543404" cy="5434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xmlns="" id="{D341ACE9-ADC2-2743-9F33-42DFF45D2F5C}"/>
                  </a:ext>
                </a:extLst>
              </p:cNvPr>
              <p:cNvSpPr/>
              <p:nvPr/>
            </p:nvSpPr>
            <p:spPr>
              <a:xfrm>
                <a:off x="4984836" y="1211582"/>
                <a:ext cx="1903657" cy="19036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xmlns="" id="{6EAD6BE4-3241-F341-8B53-99B9E5B1FD2C}"/>
                  </a:ext>
                </a:extLst>
              </p:cNvPr>
              <p:cNvSpPr/>
              <p:nvPr/>
            </p:nvSpPr>
            <p:spPr>
              <a:xfrm>
                <a:off x="7480755" y="2797970"/>
                <a:ext cx="543404" cy="5434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xmlns="" id="{7C874197-3C90-1847-8F3B-913D6A7E44C1}"/>
                  </a:ext>
                </a:extLst>
              </p:cNvPr>
              <p:cNvSpPr/>
              <p:nvPr/>
            </p:nvSpPr>
            <p:spPr>
              <a:xfrm>
                <a:off x="5928286" y="4064959"/>
                <a:ext cx="686935" cy="6869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xmlns="" id="{8FB794D5-D183-C64C-A1CC-ED46D69CFC05}"/>
                  </a:ext>
                </a:extLst>
              </p:cNvPr>
              <p:cNvSpPr/>
              <p:nvPr/>
            </p:nvSpPr>
            <p:spPr>
              <a:xfrm>
                <a:off x="3829497" y="2674148"/>
                <a:ext cx="543404" cy="5434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cxnSp>
            <p:nvCxnSpPr>
              <p:cNvPr id="22" name="Conector angular 21">
                <a:extLst>
                  <a:ext uri="{FF2B5EF4-FFF2-40B4-BE49-F238E27FC236}">
                    <a16:creationId xmlns:a16="http://schemas.microsoft.com/office/drawing/2014/main" xmlns="" id="{623BC126-C218-4241-8816-BD85085F35FD}"/>
                  </a:ext>
                </a:extLst>
              </p:cNvPr>
              <p:cNvCxnSpPr>
                <a:cxnSpLocks/>
                <a:stCxn id="17" idx="3"/>
                <a:endCxn id="16" idx="0"/>
              </p:cNvCxnSpPr>
              <p:nvPr/>
            </p:nvCxnSpPr>
            <p:spPr>
              <a:xfrm rot="5400000">
                <a:off x="4747604" y="3025271"/>
                <a:ext cx="704832" cy="32720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angular 22">
                <a:extLst>
                  <a:ext uri="{FF2B5EF4-FFF2-40B4-BE49-F238E27FC236}">
                    <a16:creationId xmlns:a16="http://schemas.microsoft.com/office/drawing/2014/main" xmlns="" id="{4A950D16-1E9A-A340-85C8-D757780E0D66}"/>
                  </a:ext>
                </a:extLst>
              </p:cNvPr>
              <p:cNvCxnSpPr>
                <a:cxnSpLocks/>
                <a:stCxn id="17" idx="6"/>
                <a:endCxn id="19" idx="0"/>
              </p:cNvCxnSpPr>
              <p:nvPr/>
            </p:nvCxnSpPr>
            <p:spPr>
              <a:xfrm>
                <a:off x="6888493" y="2163411"/>
                <a:ext cx="863964" cy="634559"/>
              </a:xfrm>
              <a:prstGeom prst="bentConnector2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angular 23">
                <a:extLst>
                  <a:ext uri="{FF2B5EF4-FFF2-40B4-BE49-F238E27FC236}">
                    <a16:creationId xmlns:a16="http://schemas.microsoft.com/office/drawing/2014/main" xmlns="" id="{B65E5D15-C014-0244-B022-79534084DF7B}"/>
                  </a:ext>
                </a:extLst>
              </p:cNvPr>
              <p:cNvCxnSpPr>
                <a:cxnSpLocks/>
                <a:stCxn id="17" idx="4"/>
                <a:endCxn id="20" idx="0"/>
              </p:cNvCxnSpPr>
              <p:nvPr/>
            </p:nvCxnSpPr>
            <p:spPr>
              <a:xfrm rot="16200000" flipH="1">
                <a:off x="5629349" y="3422554"/>
                <a:ext cx="949720" cy="33508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angular 24">
                <a:extLst>
                  <a:ext uri="{FF2B5EF4-FFF2-40B4-BE49-F238E27FC236}">
                    <a16:creationId xmlns:a16="http://schemas.microsoft.com/office/drawing/2014/main" xmlns="" id="{B3753932-72B4-114A-A769-69E40BB2B038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>
              <a:xfrm rot="10800000" flipV="1">
                <a:off x="4101200" y="2163410"/>
                <a:ext cx="883637" cy="510737"/>
              </a:xfrm>
              <a:prstGeom prst="bentConnector2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angular 41">
                <a:extLst>
                  <a:ext uri="{FF2B5EF4-FFF2-40B4-BE49-F238E27FC236}">
                    <a16:creationId xmlns:a16="http://schemas.microsoft.com/office/drawing/2014/main" xmlns="" id="{A5BEFF5B-8F93-0544-936C-227F394783CB}"/>
                  </a:ext>
                </a:extLst>
              </p:cNvPr>
              <p:cNvCxnSpPr>
                <a:cxnSpLocks/>
                <a:stCxn id="21" idx="6"/>
                <a:endCxn id="16" idx="2"/>
              </p:cNvCxnSpPr>
              <p:nvPr/>
            </p:nvCxnSpPr>
            <p:spPr>
              <a:xfrm>
                <a:off x="4372901" y="2945850"/>
                <a:ext cx="291816" cy="86713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angular 44">
                <a:extLst>
                  <a:ext uri="{FF2B5EF4-FFF2-40B4-BE49-F238E27FC236}">
                    <a16:creationId xmlns:a16="http://schemas.microsoft.com/office/drawing/2014/main" xmlns="" id="{75591358-EB8E-5B4B-99CB-353F428D24BD}"/>
                  </a:ext>
                </a:extLst>
              </p:cNvPr>
              <p:cNvCxnSpPr>
                <a:cxnSpLocks/>
                <a:stCxn id="21" idx="4"/>
                <a:endCxn id="20" idx="2"/>
              </p:cNvCxnSpPr>
              <p:nvPr/>
            </p:nvCxnSpPr>
            <p:spPr>
              <a:xfrm rot="16200000" flipH="1">
                <a:off x="4419305" y="2899445"/>
                <a:ext cx="1190875" cy="1827087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angular 48">
                <a:extLst>
                  <a:ext uri="{FF2B5EF4-FFF2-40B4-BE49-F238E27FC236}">
                    <a16:creationId xmlns:a16="http://schemas.microsoft.com/office/drawing/2014/main" xmlns="" id="{CBDA88C8-0AC3-5B42-9404-0464DFE59658}"/>
                  </a:ext>
                </a:extLst>
              </p:cNvPr>
              <p:cNvCxnSpPr>
                <a:cxnSpLocks/>
                <a:stCxn id="16" idx="6"/>
                <a:endCxn id="20" idx="1"/>
              </p:cNvCxnSpPr>
              <p:nvPr/>
            </p:nvCxnSpPr>
            <p:spPr>
              <a:xfrm>
                <a:off x="5208121" y="3812989"/>
                <a:ext cx="820764" cy="352569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angular 51">
                <a:extLst>
                  <a:ext uri="{FF2B5EF4-FFF2-40B4-BE49-F238E27FC236}">
                    <a16:creationId xmlns:a16="http://schemas.microsoft.com/office/drawing/2014/main" xmlns="" id="{F54A99A8-72B7-3245-ADC4-136A5F0E0742}"/>
                  </a:ext>
                </a:extLst>
              </p:cNvPr>
              <p:cNvCxnSpPr>
                <a:cxnSpLocks/>
                <a:stCxn id="20" idx="6"/>
                <a:endCxn id="19" idx="4"/>
              </p:cNvCxnSpPr>
              <p:nvPr/>
            </p:nvCxnSpPr>
            <p:spPr>
              <a:xfrm flipV="1">
                <a:off x="6615221" y="3341374"/>
                <a:ext cx="1137236" cy="1067053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xmlns="" id="{364127A3-F65F-C849-8CE4-DE4616371041}"/>
                  </a:ext>
                </a:extLst>
              </p:cNvPr>
              <p:cNvSpPr/>
              <p:nvPr/>
            </p:nvSpPr>
            <p:spPr>
              <a:xfrm>
                <a:off x="6703952" y="3359429"/>
                <a:ext cx="543404" cy="5434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cxnSp>
            <p:nvCxnSpPr>
              <p:cNvPr id="56" name="Conector angular 55">
                <a:extLst>
                  <a:ext uri="{FF2B5EF4-FFF2-40B4-BE49-F238E27FC236}">
                    <a16:creationId xmlns:a16="http://schemas.microsoft.com/office/drawing/2014/main" xmlns="" id="{25D74E0F-C392-9846-88CF-3D0B22A8D816}"/>
                  </a:ext>
                </a:extLst>
              </p:cNvPr>
              <p:cNvCxnSpPr>
                <a:cxnSpLocks/>
                <a:stCxn id="17" idx="5"/>
                <a:endCxn id="55" idx="0"/>
              </p:cNvCxnSpPr>
              <p:nvPr/>
            </p:nvCxnSpPr>
            <p:spPr>
              <a:xfrm rot="16200000" flipH="1">
                <a:off x="6531194" y="2914969"/>
                <a:ext cx="522974" cy="36594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angular 58">
                <a:extLst>
                  <a:ext uri="{FF2B5EF4-FFF2-40B4-BE49-F238E27FC236}">
                    <a16:creationId xmlns:a16="http://schemas.microsoft.com/office/drawing/2014/main" xmlns="" id="{4A66B166-ED12-AC4E-8FED-F8200FC21DC5}"/>
                  </a:ext>
                </a:extLst>
              </p:cNvPr>
              <p:cNvCxnSpPr>
                <a:cxnSpLocks/>
                <a:stCxn id="19" idx="2"/>
                <a:endCxn id="55" idx="6"/>
              </p:cNvCxnSpPr>
              <p:nvPr/>
            </p:nvCxnSpPr>
            <p:spPr>
              <a:xfrm rot="10800000" flipV="1">
                <a:off x="7247357" y="3069671"/>
                <a:ext cx="233399" cy="56145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angular 63">
                <a:extLst>
                  <a:ext uri="{FF2B5EF4-FFF2-40B4-BE49-F238E27FC236}">
                    <a16:creationId xmlns:a16="http://schemas.microsoft.com/office/drawing/2014/main" xmlns="" id="{ACFB1CD9-8C34-2045-BDCB-4BAFE6A58290}"/>
                  </a:ext>
                </a:extLst>
              </p:cNvPr>
              <p:cNvCxnSpPr>
                <a:cxnSpLocks/>
                <a:stCxn id="20" idx="7"/>
                <a:endCxn id="55" idx="2"/>
              </p:cNvCxnSpPr>
              <p:nvPr/>
            </p:nvCxnSpPr>
            <p:spPr>
              <a:xfrm rot="5400000" flipH="1" flipV="1">
                <a:off x="6342074" y="3803680"/>
                <a:ext cx="534427" cy="189330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13 Imagen">
                <a:extLst>
                  <a:ext uri="{FF2B5EF4-FFF2-40B4-BE49-F238E27FC236}">
                    <a16:creationId xmlns:a16="http://schemas.microsoft.com/office/drawing/2014/main" xmlns="" id="{1117AE67-BFE9-C945-A021-1644622D1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8821" y="4159232"/>
                <a:ext cx="534965" cy="5349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7148659A-B761-D345-9B80-92673083D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45"/>
            <a:stretch/>
          </p:blipFill>
          <p:spPr>
            <a:xfrm flipH="1">
              <a:off x="5127771" y="1376827"/>
              <a:ext cx="1713675" cy="1540118"/>
            </a:xfrm>
            <a:prstGeom prst="rect">
              <a:avLst/>
            </a:prstGeom>
          </p:spPr>
        </p:pic>
      </p:grpSp>
      <p:sp>
        <p:nvSpPr>
          <p:cNvPr id="99" name="Cerrar llave 98">
            <a:extLst>
              <a:ext uri="{FF2B5EF4-FFF2-40B4-BE49-F238E27FC236}">
                <a16:creationId xmlns:a16="http://schemas.microsoft.com/office/drawing/2014/main" xmlns="" id="{90965A6D-ADBE-4649-92D6-A0A0E3B563E7}"/>
              </a:ext>
            </a:extLst>
          </p:cNvPr>
          <p:cNvSpPr/>
          <p:nvPr/>
        </p:nvSpPr>
        <p:spPr>
          <a:xfrm>
            <a:off x="8132980" y="3574029"/>
            <a:ext cx="343363" cy="2077746"/>
          </a:xfrm>
          <a:prstGeom prst="rightBrac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xmlns="" id="{C2C947CC-F51F-5D4C-9E24-8E475DC814A8}"/>
              </a:ext>
            </a:extLst>
          </p:cNvPr>
          <p:cNvSpPr/>
          <p:nvPr/>
        </p:nvSpPr>
        <p:spPr>
          <a:xfrm>
            <a:off x="8589060" y="3685641"/>
            <a:ext cx="34418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Estrategia </a:t>
            </a:r>
            <a:r>
              <a:rPr lang="es-ES" sz="2400" b="1" dirty="0">
                <a:solidFill>
                  <a:srgbClr val="00B050"/>
                </a:solidFill>
                <a:latin typeface="arial" panose="020B0604020202020204" pitchFamily="34" charset="0"/>
              </a:rPr>
              <a:t>M</a:t>
            </a:r>
            <a:r>
              <a:rPr lang="es-E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U</a:t>
            </a: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L</a:t>
            </a:r>
            <a:r>
              <a:rPr lang="es-ES" sz="2400" b="1" dirty="0">
                <a:solidFill>
                  <a:srgbClr val="92D050"/>
                </a:solidFill>
                <a:latin typeface="arial" panose="020B0604020202020204" pitchFamily="34" charset="0"/>
              </a:rPr>
              <a:t>T</a:t>
            </a:r>
            <a:r>
              <a:rPr lang="es-E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I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r>
              <a:rPr lang="es-E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s-E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endParaRPr lang="es-E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Planes robustos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Apalancar recursos de sector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Aportar en gestión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Espacios participativos</a:t>
            </a:r>
          </a:p>
        </p:txBody>
      </p:sp>
      <p:cxnSp>
        <p:nvCxnSpPr>
          <p:cNvPr id="102" name="Conector angular 101">
            <a:extLst>
              <a:ext uri="{FF2B5EF4-FFF2-40B4-BE49-F238E27FC236}">
                <a16:creationId xmlns:a16="http://schemas.microsoft.com/office/drawing/2014/main" xmlns="" id="{64D02607-C427-4443-B96C-D03BA999D9DC}"/>
              </a:ext>
            </a:extLst>
          </p:cNvPr>
          <p:cNvCxnSpPr>
            <a:cxnSpLocks/>
            <a:endCxn id="157" idx="3"/>
          </p:cNvCxnSpPr>
          <p:nvPr/>
        </p:nvCxnSpPr>
        <p:spPr>
          <a:xfrm rot="10800000">
            <a:off x="3430770" y="2970425"/>
            <a:ext cx="763682" cy="4303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59D27210-7DB7-FF46-834F-FFA81CE7570B}"/>
              </a:ext>
            </a:extLst>
          </p:cNvPr>
          <p:cNvSpPr/>
          <p:nvPr/>
        </p:nvSpPr>
        <p:spPr>
          <a:xfrm>
            <a:off x="7730448" y="1316277"/>
            <a:ext cx="35527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INCORPORAR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en las operaciones el criterio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Empleo y contratos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Cumplir compromisos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Gestión del agua</a:t>
            </a:r>
          </a:p>
        </p:txBody>
      </p:sp>
      <p:pic>
        <p:nvPicPr>
          <p:cNvPr id="111" name="13 Imagen">
            <a:extLst>
              <a:ext uri="{FF2B5EF4-FFF2-40B4-BE49-F238E27FC236}">
                <a16:creationId xmlns:a16="http://schemas.microsoft.com/office/drawing/2014/main" xmlns="" id="{3730AEE7-00EB-5D44-B0A7-C4BA2329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62" y="3642528"/>
            <a:ext cx="419155" cy="4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13 Imagen">
            <a:extLst>
              <a:ext uri="{FF2B5EF4-FFF2-40B4-BE49-F238E27FC236}">
                <a16:creationId xmlns:a16="http://schemas.microsoft.com/office/drawing/2014/main" xmlns="" id="{DB176A3F-75E5-D648-919E-E9021D23A2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8" y="4338238"/>
            <a:ext cx="419026" cy="419026"/>
          </a:xfrm>
          <a:prstGeom prst="rect">
            <a:avLst/>
          </a:prstGeom>
        </p:spPr>
      </p:pic>
      <p:pic>
        <p:nvPicPr>
          <p:cNvPr id="152" name="13 Imagen">
            <a:extLst>
              <a:ext uri="{FF2B5EF4-FFF2-40B4-BE49-F238E27FC236}">
                <a16:creationId xmlns:a16="http://schemas.microsoft.com/office/drawing/2014/main" xmlns="" id="{754A0837-B8CB-2E4F-8CD2-FE22502A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22" y="4563361"/>
            <a:ext cx="311250" cy="3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13 Imagen">
            <a:extLst>
              <a:ext uri="{FF2B5EF4-FFF2-40B4-BE49-F238E27FC236}">
                <a16:creationId xmlns:a16="http://schemas.microsoft.com/office/drawing/2014/main" xmlns="" id="{4CA3B707-BD12-8D42-BAE8-8080AB072A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18" y="3827005"/>
            <a:ext cx="311250" cy="3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Rectángulo 156">
            <a:extLst>
              <a:ext uri="{FF2B5EF4-FFF2-40B4-BE49-F238E27FC236}">
                <a16:creationId xmlns:a16="http://schemas.microsoft.com/office/drawing/2014/main" xmlns="" id="{5B012271-035F-BB4E-B2B2-EED1BB60BE27}"/>
              </a:ext>
            </a:extLst>
          </p:cNvPr>
          <p:cNvSpPr/>
          <p:nvPr/>
        </p:nvSpPr>
        <p:spPr>
          <a:xfrm>
            <a:off x="213208" y="1493097"/>
            <a:ext cx="32175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Comunicación efectiva y oportuna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Transparencia, </a:t>
            </a:r>
            <a:r>
              <a:rPr lang="es-E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CONFIANZA</a:t>
            </a:r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, construir relaciones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Gestionar expectativas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Responder ataques, desmitificar prejuicios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Comunicar beneficios de minería</a:t>
            </a:r>
          </a:p>
        </p:txBody>
      </p:sp>
      <p:cxnSp>
        <p:nvCxnSpPr>
          <p:cNvPr id="161" name="Conector angular 160">
            <a:extLst>
              <a:ext uri="{FF2B5EF4-FFF2-40B4-BE49-F238E27FC236}">
                <a16:creationId xmlns:a16="http://schemas.microsoft.com/office/drawing/2014/main" xmlns="" id="{8554082A-D447-174D-B750-03AA075DDFF1}"/>
              </a:ext>
            </a:extLst>
          </p:cNvPr>
          <p:cNvCxnSpPr>
            <a:cxnSpLocks/>
            <a:endCxn id="105" idx="1"/>
          </p:cNvCxnSpPr>
          <p:nvPr/>
        </p:nvCxnSpPr>
        <p:spPr>
          <a:xfrm flipV="1">
            <a:off x="6630873" y="2070330"/>
            <a:ext cx="1099575" cy="24528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8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545" y="1204790"/>
            <a:ext cx="11493062" cy="2387600"/>
          </a:xfrm>
        </p:spPr>
        <p:txBody>
          <a:bodyPr anchor="ctr">
            <a:noAutofit/>
          </a:bodyPr>
          <a:lstStyle/>
          <a:p>
            <a:r>
              <a:rPr lang="es-ES" sz="4800" dirty="0"/>
              <a:t>El </a:t>
            </a:r>
            <a:r>
              <a:rPr lang="es-ES" b="1" dirty="0">
                <a:solidFill>
                  <a:srgbClr val="FF8A53"/>
                </a:solidFill>
              </a:rPr>
              <a:t>RETO SOCIAL </a:t>
            </a:r>
            <a:r>
              <a:rPr lang="es-ES" sz="4800" dirty="0"/>
              <a:t>para aprovechar la </a:t>
            </a:r>
            <a:r>
              <a:rPr lang="es-ES" b="1" dirty="0">
                <a:highlight>
                  <a:srgbClr val="FFFF00"/>
                </a:highlight>
              </a:rPr>
              <a:t>OPORTUNIDAD</a:t>
            </a:r>
            <a:r>
              <a:rPr lang="es-ES" sz="4800" dirty="0"/>
              <a:t> que tiene la </a:t>
            </a:r>
            <a:r>
              <a:rPr lang="es-ES" b="1" dirty="0"/>
              <a:t>MINERÍA</a:t>
            </a:r>
            <a:br>
              <a:rPr lang="es-ES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8000" b="1" dirty="0"/>
              <a:t>HOY</a:t>
            </a:r>
            <a:endParaRPr lang="es-ES_tradnl" sz="32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883CCFD-075C-C542-8E74-33248B68C67D}"/>
              </a:ext>
            </a:extLst>
          </p:cNvPr>
          <p:cNvGrpSpPr/>
          <p:nvPr/>
        </p:nvGrpSpPr>
        <p:grpSpPr>
          <a:xfrm>
            <a:off x="-1261241" y="4005943"/>
            <a:ext cx="14914179" cy="2852057"/>
            <a:chOff x="-1261241" y="2963917"/>
            <a:chExt cx="14914179" cy="3894083"/>
          </a:xfrm>
        </p:grpSpPr>
        <p:sp>
          <p:nvSpPr>
            <p:cNvPr id="3" name="Triángulo 2">
              <a:extLst>
                <a:ext uri="{FF2B5EF4-FFF2-40B4-BE49-F238E27FC236}">
                  <a16:creationId xmlns:a16="http://schemas.microsoft.com/office/drawing/2014/main" xmlns="" id="{1F0993AC-F109-2E4A-ABCE-F04C2D10567A}"/>
                </a:ext>
              </a:extLst>
            </p:cNvPr>
            <p:cNvSpPr/>
            <p:nvPr/>
          </p:nvSpPr>
          <p:spPr>
            <a:xfrm>
              <a:off x="0" y="4225158"/>
              <a:ext cx="3121572" cy="2632841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Triángulo 3">
              <a:extLst>
                <a:ext uri="{FF2B5EF4-FFF2-40B4-BE49-F238E27FC236}">
                  <a16:creationId xmlns:a16="http://schemas.microsoft.com/office/drawing/2014/main" xmlns="" id="{2E0C4B78-6D7F-D14A-9755-47084ED45944}"/>
                </a:ext>
              </a:extLst>
            </p:cNvPr>
            <p:cNvSpPr/>
            <p:nvPr/>
          </p:nvSpPr>
          <p:spPr>
            <a:xfrm>
              <a:off x="9065173" y="4225158"/>
              <a:ext cx="3121572" cy="2632841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Triángulo 4">
              <a:extLst>
                <a:ext uri="{FF2B5EF4-FFF2-40B4-BE49-F238E27FC236}">
                  <a16:creationId xmlns:a16="http://schemas.microsoft.com/office/drawing/2014/main" xmlns="" id="{238D40B1-EB8F-0E48-9AF9-38258B700712}"/>
                </a:ext>
              </a:extLst>
            </p:cNvPr>
            <p:cNvSpPr/>
            <p:nvPr/>
          </p:nvSpPr>
          <p:spPr>
            <a:xfrm>
              <a:off x="-1261241" y="2963917"/>
              <a:ext cx="3121572" cy="3894083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Triángulo 5">
              <a:extLst>
                <a:ext uri="{FF2B5EF4-FFF2-40B4-BE49-F238E27FC236}">
                  <a16:creationId xmlns:a16="http://schemas.microsoft.com/office/drawing/2014/main" xmlns="" id="{8689008B-ED69-E746-ABA1-9741D1A7C7F4}"/>
                </a:ext>
              </a:extLst>
            </p:cNvPr>
            <p:cNvSpPr/>
            <p:nvPr/>
          </p:nvSpPr>
          <p:spPr>
            <a:xfrm>
              <a:off x="10531366" y="2963917"/>
              <a:ext cx="3121572" cy="3894083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Triángulo 6">
              <a:extLst>
                <a:ext uri="{FF2B5EF4-FFF2-40B4-BE49-F238E27FC236}">
                  <a16:creationId xmlns:a16="http://schemas.microsoft.com/office/drawing/2014/main" xmlns="" id="{DBE7EBB3-9CAC-DD48-A62A-C4CDDCF46FD8}"/>
                </a:ext>
              </a:extLst>
            </p:cNvPr>
            <p:cNvSpPr/>
            <p:nvPr/>
          </p:nvSpPr>
          <p:spPr>
            <a:xfrm>
              <a:off x="1970690" y="5155324"/>
              <a:ext cx="3121572" cy="1702676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xmlns="" id="{5421AAEE-CA62-BC46-B238-A9B63B617ECF}"/>
                </a:ext>
              </a:extLst>
            </p:cNvPr>
            <p:cNvSpPr/>
            <p:nvPr/>
          </p:nvSpPr>
          <p:spPr>
            <a:xfrm>
              <a:off x="7520152" y="5155324"/>
              <a:ext cx="3121572" cy="1702676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Triángulo 8">
              <a:extLst>
                <a:ext uri="{FF2B5EF4-FFF2-40B4-BE49-F238E27FC236}">
                  <a16:creationId xmlns:a16="http://schemas.microsoft.com/office/drawing/2014/main" xmlns="" id="{548159C3-D18A-0D42-B3E3-B57B486B9EA9}"/>
                </a:ext>
              </a:extLst>
            </p:cNvPr>
            <p:cNvSpPr/>
            <p:nvPr/>
          </p:nvSpPr>
          <p:spPr>
            <a:xfrm>
              <a:off x="3547242" y="5639130"/>
              <a:ext cx="3121572" cy="1218869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Triángulo 9">
              <a:extLst>
                <a:ext uri="{FF2B5EF4-FFF2-40B4-BE49-F238E27FC236}">
                  <a16:creationId xmlns:a16="http://schemas.microsoft.com/office/drawing/2014/main" xmlns="" id="{A1693B25-981C-1944-85C8-6F67654CE79E}"/>
                </a:ext>
              </a:extLst>
            </p:cNvPr>
            <p:cNvSpPr/>
            <p:nvPr/>
          </p:nvSpPr>
          <p:spPr>
            <a:xfrm>
              <a:off x="5833241" y="5337110"/>
              <a:ext cx="3137338" cy="1520889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riángulo 10">
              <a:extLst>
                <a:ext uri="{FF2B5EF4-FFF2-40B4-BE49-F238E27FC236}">
                  <a16:creationId xmlns:a16="http://schemas.microsoft.com/office/drawing/2014/main" xmlns="" id="{D1D99489-93C9-1C40-8F27-C82CFD08B9D7}"/>
                </a:ext>
              </a:extLst>
            </p:cNvPr>
            <p:cNvSpPr/>
            <p:nvPr/>
          </p:nvSpPr>
          <p:spPr>
            <a:xfrm>
              <a:off x="4871545" y="5639130"/>
              <a:ext cx="3121572" cy="1218869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Triángulo 11">
              <a:extLst>
                <a:ext uri="{FF2B5EF4-FFF2-40B4-BE49-F238E27FC236}">
                  <a16:creationId xmlns:a16="http://schemas.microsoft.com/office/drawing/2014/main" xmlns="" id="{87BD8C1B-F945-504B-BFC9-4996F8BC9E13}"/>
                </a:ext>
              </a:extLst>
            </p:cNvPr>
            <p:cNvSpPr/>
            <p:nvPr/>
          </p:nvSpPr>
          <p:spPr>
            <a:xfrm>
              <a:off x="630621" y="3846786"/>
              <a:ext cx="3121572" cy="3011214"/>
            </a:xfrm>
            <a:prstGeom prst="triangle">
              <a:avLst/>
            </a:prstGeom>
            <a:solidFill>
              <a:srgbClr val="9863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riángulo 12">
              <a:extLst>
                <a:ext uri="{FF2B5EF4-FFF2-40B4-BE49-F238E27FC236}">
                  <a16:creationId xmlns:a16="http://schemas.microsoft.com/office/drawing/2014/main" xmlns="" id="{4552FC2A-BE47-B946-ADC7-A667797BB9BD}"/>
                </a:ext>
              </a:extLst>
            </p:cNvPr>
            <p:cNvSpPr/>
            <p:nvPr/>
          </p:nvSpPr>
          <p:spPr>
            <a:xfrm>
              <a:off x="6700345" y="5039218"/>
              <a:ext cx="3121572" cy="1818781"/>
            </a:xfrm>
            <a:prstGeom prst="triangl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Triángulo 13">
              <a:extLst>
                <a:ext uri="{FF2B5EF4-FFF2-40B4-BE49-F238E27FC236}">
                  <a16:creationId xmlns:a16="http://schemas.microsoft.com/office/drawing/2014/main" xmlns="" id="{F286CF0F-0E7D-A34A-9A46-6ECF15403D5D}"/>
                </a:ext>
              </a:extLst>
            </p:cNvPr>
            <p:cNvSpPr/>
            <p:nvPr/>
          </p:nvSpPr>
          <p:spPr>
            <a:xfrm>
              <a:off x="9538138" y="4840014"/>
              <a:ext cx="3121572" cy="2017986"/>
            </a:xfrm>
            <a:prstGeom prst="triangle">
              <a:avLst/>
            </a:prstGeom>
            <a:solidFill>
              <a:srgbClr val="01122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4B52736-8A1E-0C43-A289-67742191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49" y="3974208"/>
            <a:ext cx="3205568" cy="175034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43038B-67D5-9F4B-81D8-7531D8997ED1}"/>
              </a:ext>
            </a:extLst>
          </p:cNvPr>
          <p:cNvSpPr/>
          <p:nvPr/>
        </p:nvSpPr>
        <p:spPr>
          <a:xfrm>
            <a:off x="2975169" y="4687556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/>
              <a:t>Nathan</a:t>
            </a:r>
            <a:r>
              <a:rPr lang="es-ES" sz="2800" b="1" dirty="0"/>
              <a:t> </a:t>
            </a:r>
            <a:r>
              <a:rPr lang="es-ES" sz="2800" b="1" dirty="0" err="1"/>
              <a:t>Nadramija</a:t>
            </a:r>
            <a:r>
              <a:rPr lang="es-ES" sz="2800" b="1" dirty="0"/>
              <a:t>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26854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B05E2304-7105-3440-9FB4-DB7FA6C19E9C}"/>
              </a:ext>
            </a:extLst>
          </p:cNvPr>
          <p:cNvSpPr/>
          <p:nvPr/>
        </p:nvSpPr>
        <p:spPr>
          <a:xfrm>
            <a:off x="49954" y="6173093"/>
            <a:ext cx="985151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Helvetica" pitchFamily="2" charset="0"/>
              </a:rPr>
              <a:t>2001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CB7009E4-72D4-EB40-BA01-BDA881512E75}"/>
              </a:ext>
            </a:extLst>
          </p:cNvPr>
          <p:cNvSpPr/>
          <p:nvPr/>
        </p:nvSpPr>
        <p:spPr>
          <a:xfrm>
            <a:off x="4595949" y="6173093"/>
            <a:ext cx="985151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Helvetica" pitchFamily="2" charset="0"/>
              </a:rPr>
              <a:t>2008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0B88D006-22E2-1548-94DF-F3F89317994E}"/>
              </a:ext>
            </a:extLst>
          </p:cNvPr>
          <p:cNvSpPr/>
          <p:nvPr/>
        </p:nvSpPr>
        <p:spPr>
          <a:xfrm>
            <a:off x="6508153" y="6173093"/>
            <a:ext cx="985151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Helvetica" pitchFamily="2" charset="0"/>
              </a:rPr>
              <a:t>2011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C4D6814-4D40-5947-BA0F-981228172F77}"/>
              </a:ext>
            </a:extLst>
          </p:cNvPr>
          <p:cNvGrpSpPr/>
          <p:nvPr/>
        </p:nvGrpSpPr>
        <p:grpSpPr>
          <a:xfrm>
            <a:off x="524489" y="1283443"/>
            <a:ext cx="9220545" cy="4960196"/>
            <a:chOff x="524489" y="1047079"/>
            <a:chExt cx="9220545" cy="2616041"/>
          </a:xfrm>
        </p:grpSpPr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0DBAA381-F0C0-B241-903C-F6A2079F369C}"/>
                </a:ext>
              </a:extLst>
            </p:cNvPr>
            <p:cNvCxnSpPr>
              <a:cxnSpLocks/>
            </p:cNvCxnSpPr>
            <p:nvPr/>
          </p:nvCxnSpPr>
          <p:spPr>
            <a:xfrm>
              <a:off x="5034404" y="1047079"/>
              <a:ext cx="0" cy="2616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16544C1D-43B2-E94A-8692-F6C4AB2FE6E8}"/>
                </a:ext>
              </a:extLst>
            </p:cNvPr>
            <p:cNvCxnSpPr>
              <a:cxnSpLocks/>
            </p:cNvCxnSpPr>
            <p:nvPr/>
          </p:nvCxnSpPr>
          <p:spPr>
            <a:xfrm>
              <a:off x="524489" y="1047079"/>
              <a:ext cx="0" cy="2616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61932B72-5047-794E-AA4B-7AFDE4A0D784}"/>
                </a:ext>
              </a:extLst>
            </p:cNvPr>
            <p:cNvCxnSpPr>
              <a:cxnSpLocks/>
            </p:cNvCxnSpPr>
            <p:nvPr/>
          </p:nvCxnSpPr>
          <p:spPr>
            <a:xfrm>
              <a:off x="7018768" y="1047079"/>
              <a:ext cx="0" cy="2616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D3CBA5DF-8BEB-054B-82DA-6D6ACC000D7D}"/>
                </a:ext>
              </a:extLst>
            </p:cNvPr>
            <p:cNvCxnSpPr>
              <a:cxnSpLocks/>
            </p:cNvCxnSpPr>
            <p:nvPr/>
          </p:nvCxnSpPr>
          <p:spPr>
            <a:xfrm>
              <a:off x="9745034" y="1047079"/>
              <a:ext cx="0" cy="2616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26B33606-B078-1A43-AA72-53A0A13DBC63}"/>
              </a:ext>
            </a:extLst>
          </p:cNvPr>
          <p:cNvSpPr/>
          <p:nvPr/>
        </p:nvSpPr>
        <p:spPr>
          <a:xfrm>
            <a:off x="9234419" y="6173093"/>
            <a:ext cx="985151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Helvetica" pitchFamily="2" charset="0"/>
              </a:rPr>
              <a:t>2015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4B6841B-A05D-AD49-8A7F-5B4C594A26C2}"/>
              </a:ext>
            </a:extLst>
          </p:cNvPr>
          <p:cNvGrpSpPr/>
          <p:nvPr/>
        </p:nvGrpSpPr>
        <p:grpSpPr>
          <a:xfrm>
            <a:off x="5048751" y="5288805"/>
            <a:ext cx="7056896" cy="819783"/>
            <a:chOff x="5048751" y="4817442"/>
            <a:chExt cx="7056896" cy="1276936"/>
          </a:xfrm>
        </p:grpSpPr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4F513DAA-0E53-C74B-BC42-D7B1244F73EB}"/>
                </a:ext>
              </a:extLst>
            </p:cNvPr>
            <p:cNvSpPr/>
            <p:nvPr/>
          </p:nvSpPr>
          <p:spPr>
            <a:xfrm>
              <a:off x="5048751" y="4817442"/>
              <a:ext cx="6056416" cy="1276936"/>
            </a:xfrm>
            <a:custGeom>
              <a:avLst/>
              <a:gdLst>
                <a:gd name="connsiteX0" fmla="*/ 0 w 6056416"/>
                <a:gd name="connsiteY0" fmla="*/ 2079717 h 2079717"/>
                <a:gd name="connsiteX1" fmla="*/ 700644 w 6056416"/>
                <a:gd name="connsiteY1" fmla="*/ 1806584 h 2079717"/>
                <a:gd name="connsiteX2" fmla="*/ 1377538 w 6056416"/>
                <a:gd name="connsiteY2" fmla="*/ 1497826 h 2079717"/>
                <a:gd name="connsiteX3" fmla="*/ 2006930 w 6056416"/>
                <a:gd name="connsiteY3" fmla="*/ 702179 h 2079717"/>
                <a:gd name="connsiteX4" fmla="*/ 2671948 w 6056416"/>
                <a:gd name="connsiteY4" fmla="*/ 381545 h 2079717"/>
                <a:gd name="connsiteX5" fmla="*/ 3360717 w 6056416"/>
                <a:gd name="connsiteY5" fmla="*/ 1535 h 2079717"/>
                <a:gd name="connsiteX6" fmla="*/ 4025735 w 6056416"/>
                <a:gd name="connsiteY6" fmla="*/ 262792 h 2079717"/>
                <a:gd name="connsiteX7" fmla="*/ 4714504 w 6056416"/>
                <a:gd name="connsiteY7" fmla="*/ 630927 h 2079717"/>
                <a:gd name="connsiteX8" fmla="*/ 5355771 w 6056416"/>
                <a:gd name="connsiteY8" fmla="*/ 1426574 h 2079717"/>
                <a:gd name="connsiteX9" fmla="*/ 6056416 w 6056416"/>
                <a:gd name="connsiteY9" fmla="*/ 1200943 h 207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56416" h="2079717">
                  <a:moveTo>
                    <a:pt x="0" y="2079717"/>
                  </a:moveTo>
                  <a:cubicBezTo>
                    <a:pt x="235527" y="1991641"/>
                    <a:pt x="471054" y="1903566"/>
                    <a:pt x="700644" y="1806584"/>
                  </a:cubicBezTo>
                  <a:cubicBezTo>
                    <a:pt x="930234" y="1709602"/>
                    <a:pt x="1159824" y="1681893"/>
                    <a:pt x="1377538" y="1497826"/>
                  </a:cubicBezTo>
                  <a:cubicBezTo>
                    <a:pt x="1595252" y="1313758"/>
                    <a:pt x="1791195" y="888226"/>
                    <a:pt x="2006930" y="702179"/>
                  </a:cubicBezTo>
                  <a:cubicBezTo>
                    <a:pt x="2222665" y="516132"/>
                    <a:pt x="2446317" y="498319"/>
                    <a:pt x="2671948" y="381545"/>
                  </a:cubicBezTo>
                  <a:cubicBezTo>
                    <a:pt x="2897579" y="264771"/>
                    <a:pt x="3135086" y="21327"/>
                    <a:pt x="3360717" y="1535"/>
                  </a:cubicBezTo>
                  <a:cubicBezTo>
                    <a:pt x="3586348" y="-18257"/>
                    <a:pt x="3800104" y="157893"/>
                    <a:pt x="4025735" y="262792"/>
                  </a:cubicBezTo>
                  <a:cubicBezTo>
                    <a:pt x="4251366" y="367691"/>
                    <a:pt x="4492831" y="436963"/>
                    <a:pt x="4714504" y="630927"/>
                  </a:cubicBezTo>
                  <a:cubicBezTo>
                    <a:pt x="4936177" y="824891"/>
                    <a:pt x="5132119" y="1331571"/>
                    <a:pt x="5355771" y="1426574"/>
                  </a:cubicBezTo>
                  <a:cubicBezTo>
                    <a:pt x="5579423" y="1521577"/>
                    <a:pt x="5817919" y="1361260"/>
                    <a:pt x="6056416" y="120094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EC395E55-C54B-1743-9D9F-5DEAAE9BD4F0}"/>
                </a:ext>
              </a:extLst>
            </p:cNvPr>
            <p:cNvSpPr/>
            <p:nvPr/>
          </p:nvSpPr>
          <p:spPr>
            <a:xfrm>
              <a:off x="10979406" y="5219401"/>
              <a:ext cx="1126241" cy="560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0070C0"/>
                  </a:solidFill>
                  <a:latin typeface="Helvetica" pitchFamily="2" charset="0"/>
                </a:rPr>
                <a:t>Inversión minera</a:t>
              </a: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25DD4C51-A209-5C43-A900-18C3C251DAD1}"/>
              </a:ext>
            </a:extLst>
          </p:cNvPr>
          <p:cNvSpPr/>
          <p:nvPr/>
        </p:nvSpPr>
        <p:spPr>
          <a:xfrm>
            <a:off x="8180616" y="6528958"/>
            <a:ext cx="4071256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Fuente: MINEM, INEI, BCRP, </a:t>
            </a:r>
            <a:r>
              <a:rPr lang="es-ES" sz="1200" dirty="0" err="1">
                <a:solidFill>
                  <a:schemeClr val="tx1"/>
                </a:solidFill>
                <a:latin typeface="Helvetica" pitchFamily="2" charset="0"/>
              </a:rPr>
              <a:t>Index</a:t>
            </a:r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Helvetica" pitchFamily="2" charset="0"/>
              </a:rPr>
              <a:t>mundi</a:t>
            </a:r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, COCHILCO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13016FC-9770-1F44-ADDE-2A1642CEBE08}"/>
              </a:ext>
            </a:extLst>
          </p:cNvPr>
          <p:cNvGrpSpPr/>
          <p:nvPr/>
        </p:nvGrpSpPr>
        <p:grpSpPr>
          <a:xfrm>
            <a:off x="528544" y="1084754"/>
            <a:ext cx="11183999" cy="1738510"/>
            <a:chOff x="528544" y="3077138"/>
            <a:chExt cx="11183999" cy="1738510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xmlns="" id="{7F1A511A-6EEF-F641-8EDF-425E28D4A922}"/>
                </a:ext>
              </a:extLst>
            </p:cNvPr>
            <p:cNvSpPr/>
            <p:nvPr/>
          </p:nvSpPr>
          <p:spPr>
            <a:xfrm>
              <a:off x="528638" y="3414721"/>
              <a:ext cx="9886950" cy="914400"/>
            </a:xfrm>
            <a:custGeom>
              <a:avLst/>
              <a:gdLst>
                <a:gd name="connsiteX0" fmla="*/ 0 w 9886950"/>
                <a:gd name="connsiteY0" fmla="*/ 914400 h 914400"/>
                <a:gd name="connsiteX1" fmla="*/ 671512 w 9886950"/>
                <a:gd name="connsiteY1" fmla="*/ 900113 h 914400"/>
                <a:gd name="connsiteX2" fmla="*/ 1343025 w 9886950"/>
                <a:gd name="connsiteY2" fmla="*/ 857250 h 914400"/>
                <a:gd name="connsiteX3" fmla="*/ 2085975 w 9886950"/>
                <a:gd name="connsiteY3" fmla="*/ 814388 h 914400"/>
                <a:gd name="connsiteX4" fmla="*/ 2957512 w 9886950"/>
                <a:gd name="connsiteY4" fmla="*/ 742950 h 914400"/>
                <a:gd name="connsiteX5" fmla="*/ 3700462 w 9886950"/>
                <a:gd name="connsiteY5" fmla="*/ 657225 h 914400"/>
                <a:gd name="connsiteX6" fmla="*/ 4514850 w 9886950"/>
                <a:gd name="connsiteY6" fmla="*/ 514350 h 914400"/>
                <a:gd name="connsiteX7" fmla="*/ 4714875 w 9886950"/>
                <a:gd name="connsiteY7" fmla="*/ 514350 h 914400"/>
                <a:gd name="connsiteX8" fmla="*/ 5272087 w 9886950"/>
                <a:gd name="connsiteY8" fmla="*/ 514350 h 914400"/>
                <a:gd name="connsiteX9" fmla="*/ 5472112 w 9886950"/>
                <a:gd name="connsiteY9" fmla="*/ 471488 h 914400"/>
                <a:gd name="connsiteX10" fmla="*/ 6072187 w 9886950"/>
                <a:gd name="connsiteY10" fmla="*/ 385763 h 914400"/>
                <a:gd name="connsiteX11" fmla="*/ 6500812 w 9886950"/>
                <a:gd name="connsiteY11" fmla="*/ 328613 h 914400"/>
                <a:gd name="connsiteX12" fmla="*/ 7843837 w 9886950"/>
                <a:gd name="connsiteY12" fmla="*/ 171450 h 914400"/>
                <a:gd name="connsiteX13" fmla="*/ 9244012 w 9886950"/>
                <a:gd name="connsiteY13" fmla="*/ 85725 h 914400"/>
                <a:gd name="connsiteX14" fmla="*/ 9886950 w 9886950"/>
                <a:gd name="connsiteY1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86950" h="914400">
                  <a:moveTo>
                    <a:pt x="0" y="914400"/>
                  </a:moveTo>
                  <a:cubicBezTo>
                    <a:pt x="223837" y="912019"/>
                    <a:pt x="447675" y="909638"/>
                    <a:pt x="671512" y="900113"/>
                  </a:cubicBezTo>
                  <a:cubicBezTo>
                    <a:pt x="895350" y="890588"/>
                    <a:pt x="1343025" y="857250"/>
                    <a:pt x="1343025" y="857250"/>
                  </a:cubicBezTo>
                  <a:lnTo>
                    <a:pt x="2085975" y="814388"/>
                  </a:lnTo>
                  <a:cubicBezTo>
                    <a:pt x="2355056" y="795338"/>
                    <a:pt x="2688431" y="769144"/>
                    <a:pt x="2957512" y="742950"/>
                  </a:cubicBezTo>
                  <a:cubicBezTo>
                    <a:pt x="3226593" y="716756"/>
                    <a:pt x="3440906" y="695325"/>
                    <a:pt x="3700462" y="657225"/>
                  </a:cubicBezTo>
                  <a:cubicBezTo>
                    <a:pt x="3960018" y="619125"/>
                    <a:pt x="4345781" y="538163"/>
                    <a:pt x="4514850" y="514350"/>
                  </a:cubicBezTo>
                  <a:cubicBezTo>
                    <a:pt x="4683919" y="490537"/>
                    <a:pt x="4714875" y="514350"/>
                    <a:pt x="4714875" y="514350"/>
                  </a:cubicBezTo>
                  <a:cubicBezTo>
                    <a:pt x="4841081" y="514350"/>
                    <a:pt x="5145881" y="521494"/>
                    <a:pt x="5272087" y="514350"/>
                  </a:cubicBezTo>
                  <a:cubicBezTo>
                    <a:pt x="5398293" y="507206"/>
                    <a:pt x="5338762" y="492919"/>
                    <a:pt x="5472112" y="471488"/>
                  </a:cubicBezTo>
                  <a:cubicBezTo>
                    <a:pt x="5605462" y="450057"/>
                    <a:pt x="6072187" y="385763"/>
                    <a:pt x="6072187" y="385763"/>
                  </a:cubicBezTo>
                  <a:lnTo>
                    <a:pt x="6500812" y="328613"/>
                  </a:lnTo>
                  <a:cubicBezTo>
                    <a:pt x="6796087" y="292894"/>
                    <a:pt x="7386637" y="211931"/>
                    <a:pt x="7843837" y="171450"/>
                  </a:cubicBezTo>
                  <a:cubicBezTo>
                    <a:pt x="8301037" y="130969"/>
                    <a:pt x="8903493" y="114300"/>
                    <a:pt x="9244012" y="85725"/>
                  </a:cubicBezTo>
                  <a:cubicBezTo>
                    <a:pt x="9584531" y="57150"/>
                    <a:pt x="9735740" y="28575"/>
                    <a:pt x="988695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9E7924B8-3055-D648-B720-718F900AA5F8}"/>
                </a:ext>
              </a:extLst>
            </p:cNvPr>
            <p:cNvSpPr/>
            <p:nvPr/>
          </p:nvSpPr>
          <p:spPr>
            <a:xfrm>
              <a:off x="10161437" y="3077138"/>
              <a:ext cx="924734" cy="6354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  <a:latin typeface="Helvetica" pitchFamily="2" charset="0"/>
                </a:rPr>
                <a:t>PBI</a:t>
              </a: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xmlns="" id="{C336E687-14DB-A84A-A45B-1156A1DD1E01}"/>
                </a:ext>
              </a:extLst>
            </p:cNvPr>
            <p:cNvSpPr/>
            <p:nvPr/>
          </p:nvSpPr>
          <p:spPr>
            <a:xfrm>
              <a:off x="528544" y="3342156"/>
              <a:ext cx="9901237" cy="1473492"/>
            </a:xfrm>
            <a:custGeom>
              <a:avLst/>
              <a:gdLst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218323 h 3218323"/>
                <a:gd name="connsiteX1" fmla="*/ 671512 w 9901237"/>
                <a:gd name="connsiteY1" fmla="*/ 1489536 h 3218323"/>
                <a:gd name="connsiteX2" fmla="*/ 1300162 w 9901237"/>
                <a:gd name="connsiteY2" fmla="*/ 1975311 h 3218323"/>
                <a:gd name="connsiteX3" fmla="*/ 1971675 w 9901237"/>
                <a:gd name="connsiteY3" fmla="*/ 1689561 h 3218323"/>
                <a:gd name="connsiteX4" fmla="*/ 2871787 w 9901237"/>
                <a:gd name="connsiteY4" fmla="*/ 1018048 h 3218323"/>
                <a:gd name="connsiteX5" fmla="*/ 3300412 w 9901237"/>
                <a:gd name="connsiteY5" fmla="*/ 732298 h 3218323"/>
                <a:gd name="connsiteX6" fmla="*/ 3929062 w 9901237"/>
                <a:gd name="connsiteY6" fmla="*/ 403686 h 3218323"/>
                <a:gd name="connsiteX7" fmla="*/ 4614862 w 9901237"/>
                <a:gd name="connsiteY7" fmla="*/ 160798 h 3218323"/>
                <a:gd name="connsiteX8" fmla="*/ 5257800 w 9901237"/>
                <a:gd name="connsiteY8" fmla="*/ 3032586 h 3218323"/>
                <a:gd name="connsiteX9" fmla="*/ 5929312 w 9901237"/>
                <a:gd name="connsiteY9" fmla="*/ 375111 h 3218323"/>
                <a:gd name="connsiteX10" fmla="*/ 6586537 w 9901237"/>
                <a:gd name="connsiteY10" fmla="*/ 1118061 h 3218323"/>
                <a:gd name="connsiteX11" fmla="*/ 7243762 w 9901237"/>
                <a:gd name="connsiteY11" fmla="*/ 1318086 h 3218323"/>
                <a:gd name="connsiteX12" fmla="*/ 7900987 w 9901237"/>
                <a:gd name="connsiteY12" fmla="*/ 1375236 h 3218323"/>
                <a:gd name="connsiteX13" fmla="*/ 8543925 w 9901237"/>
                <a:gd name="connsiteY13" fmla="*/ 2589673 h 3218323"/>
                <a:gd name="connsiteX14" fmla="*/ 9229725 w 9901237"/>
                <a:gd name="connsiteY14" fmla="*/ 2246773 h 3218323"/>
                <a:gd name="connsiteX15" fmla="*/ 9901237 w 9901237"/>
                <a:gd name="connsiteY15" fmla="*/ 2018173 h 3218323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  <a:gd name="connsiteX0" fmla="*/ 0 w 9901237"/>
                <a:gd name="connsiteY0" fmla="*/ 3057525 h 3057525"/>
                <a:gd name="connsiteX1" fmla="*/ 671512 w 9901237"/>
                <a:gd name="connsiteY1" fmla="*/ 1328738 h 3057525"/>
                <a:gd name="connsiteX2" fmla="*/ 1300162 w 9901237"/>
                <a:gd name="connsiteY2" fmla="*/ 1814513 h 3057525"/>
                <a:gd name="connsiteX3" fmla="*/ 1971675 w 9901237"/>
                <a:gd name="connsiteY3" fmla="*/ 1528763 h 3057525"/>
                <a:gd name="connsiteX4" fmla="*/ 2871787 w 9901237"/>
                <a:gd name="connsiteY4" fmla="*/ 857250 h 3057525"/>
                <a:gd name="connsiteX5" fmla="*/ 3300412 w 9901237"/>
                <a:gd name="connsiteY5" fmla="*/ 571500 h 3057525"/>
                <a:gd name="connsiteX6" fmla="*/ 3929062 w 9901237"/>
                <a:gd name="connsiteY6" fmla="*/ 242888 h 3057525"/>
                <a:gd name="connsiteX7" fmla="*/ 4614862 w 9901237"/>
                <a:gd name="connsiteY7" fmla="*/ 0 h 3057525"/>
                <a:gd name="connsiteX8" fmla="*/ 5257800 w 9901237"/>
                <a:gd name="connsiteY8" fmla="*/ 2871788 h 3057525"/>
                <a:gd name="connsiteX9" fmla="*/ 5929312 w 9901237"/>
                <a:gd name="connsiteY9" fmla="*/ 214313 h 3057525"/>
                <a:gd name="connsiteX10" fmla="*/ 6586537 w 9901237"/>
                <a:gd name="connsiteY10" fmla="*/ 957263 h 3057525"/>
                <a:gd name="connsiteX11" fmla="*/ 7243762 w 9901237"/>
                <a:gd name="connsiteY11" fmla="*/ 1157288 h 3057525"/>
                <a:gd name="connsiteX12" fmla="*/ 7900987 w 9901237"/>
                <a:gd name="connsiteY12" fmla="*/ 1214438 h 3057525"/>
                <a:gd name="connsiteX13" fmla="*/ 8543925 w 9901237"/>
                <a:gd name="connsiteY13" fmla="*/ 2428875 h 3057525"/>
                <a:gd name="connsiteX14" fmla="*/ 9229725 w 9901237"/>
                <a:gd name="connsiteY14" fmla="*/ 2085975 h 3057525"/>
                <a:gd name="connsiteX15" fmla="*/ 9901237 w 9901237"/>
                <a:gd name="connsiteY15" fmla="*/ 185737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237" h="3057525">
                  <a:moveTo>
                    <a:pt x="0" y="3057525"/>
                  </a:moveTo>
                  <a:cubicBezTo>
                    <a:pt x="227409" y="2296715"/>
                    <a:pt x="503108" y="1598208"/>
                    <a:pt x="671512" y="1328738"/>
                  </a:cubicBezTo>
                  <a:cubicBezTo>
                    <a:pt x="931068" y="1421608"/>
                    <a:pt x="1069180" y="1666875"/>
                    <a:pt x="1300162" y="1814513"/>
                  </a:cubicBezTo>
                  <a:cubicBezTo>
                    <a:pt x="1531144" y="1676400"/>
                    <a:pt x="1709738" y="1688307"/>
                    <a:pt x="1971675" y="1528763"/>
                  </a:cubicBezTo>
                  <a:cubicBezTo>
                    <a:pt x="2233613" y="1369219"/>
                    <a:pt x="2650331" y="1016794"/>
                    <a:pt x="2871787" y="857250"/>
                  </a:cubicBezTo>
                  <a:cubicBezTo>
                    <a:pt x="3093243" y="697706"/>
                    <a:pt x="3124200" y="673894"/>
                    <a:pt x="3300412" y="571500"/>
                  </a:cubicBezTo>
                  <a:cubicBezTo>
                    <a:pt x="3476624" y="469106"/>
                    <a:pt x="3709987" y="338138"/>
                    <a:pt x="3929062" y="242888"/>
                  </a:cubicBezTo>
                  <a:cubicBezTo>
                    <a:pt x="4148137" y="147638"/>
                    <a:pt x="4307681" y="33338"/>
                    <a:pt x="4614862" y="0"/>
                  </a:cubicBezTo>
                  <a:cubicBezTo>
                    <a:pt x="4836318" y="438150"/>
                    <a:pt x="5038725" y="2836069"/>
                    <a:pt x="5257800" y="2871788"/>
                  </a:cubicBezTo>
                  <a:cubicBezTo>
                    <a:pt x="5476875" y="2907507"/>
                    <a:pt x="5707856" y="533400"/>
                    <a:pt x="5929312" y="214313"/>
                  </a:cubicBezTo>
                  <a:cubicBezTo>
                    <a:pt x="6265068" y="409576"/>
                    <a:pt x="6367462" y="800100"/>
                    <a:pt x="6586537" y="957263"/>
                  </a:cubicBezTo>
                  <a:cubicBezTo>
                    <a:pt x="6805612" y="1114425"/>
                    <a:pt x="7024687" y="1114425"/>
                    <a:pt x="7243762" y="1157288"/>
                  </a:cubicBezTo>
                  <a:cubicBezTo>
                    <a:pt x="7462837" y="1200150"/>
                    <a:pt x="7555705" y="1145382"/>
                    <a:pt x="7900987" y="1214438"/>
                  </a:cubicBezTo>
                  <a:cubicBezTo>
                    <a:pt x="8117681" y="1426369"/>
                    <a:pt x="8322469" y="2283619"/>
                    <a:pt x="8543925" y="2428875"/>
                  </a:cubicBezTo>
                  <a:cubicBezTo>
                    <a:pt x="8965406" y="2259806"/>
                    <a:pt x="9003506" y="2181225"/>
                    <a:pt x="9229725" y="2085975"/>
                  </a:cubicBezTo>
                  <a:cubicBezTo>
                    <a:pt x="9455944" y="1990725"/>
                    <a:pt x="9678590" y="1924050"/>
                    <a:pt x="9901237" y="185737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06F023BB-BA3D-824B-8575-7E424A32EAD5}"/>
                </a:ext>
              </a:extLst>
            </p:cNvPr>
            <p:cNvSpPr/>
            <p:nvPr/>
          </p:nvSpPr>
          <p:spPr>
            <a:xfrm>
              <a:off x="10269549" y="3853190"/>
              <a:ext cx="1442994" cy="6354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  <a:latin typeface="Helvetica" pitchFamily="2" charset="0"/>
                </a:rPr>
                <a:t>Var % PBI</a:t>
              </a:r>
            </a:p>
          </p:txBody>
        </p:sp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AB1146DA-F8BF-9749-A902-22A3D85DF2C6}"/>
              </a:ext>
            </a:extLst>
          </p:cNvPr>
          <p:cNvSpPr/>
          <p:nvPr/>
        </p:nvSpPr>
        <p:spPr>
          <a:xfrm>
            <a:off x="-12097" y="-84374"/>
            <a:ext cx="11985899" cy="140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4800" b="1" dirty="0">
                <a:solidFill>
                  <a:schemeClr val="tx1"/>
                </a:solidFill>
                <a:latin typeface="Helvetica" pitchFamily="2" charset="0"/>
              </a:rPr>
              <a:t>MINER</a:t>
            </a:r>
            <a:r>
              <a:rPr lang="es-ES" sz="4800" b="1" dirty="0">
                <a:solidFill>
                  <a:schemeClr val="tx1"/>
                </a:solidFill>
                <a:latin typeface="Helvetica" pitchFamily="2" charset="0"/>
              </a:rPr>
              <a:t>ÍA 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HA SIDO MOTOR DE LA ECONOMÍA </a:t>
            </a:r>
          </a:p>
          <a:p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TRES CANALES, P(precio</a:t>
            </a:r>
            <a:r>
              <a:rPr lang="es-ES" sz="2400" b="1" dirty="0" smtClean="0">
                <a:solidFill>
                  <a:schemeClr val="tx1"/>
                </a:solidFill>
                <a:latin typeface="Helvetica" pitchFamily="2" charset="0"/>
              </a:rPr>
              <a:t>), Q (volumen) e 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I (inversión</a:t>
            </a:r>
            <a:r>
              <a:rPr lang="es-ES" sz="2400" b="1" dirty="0" smtClean="0">
                <a:solidFill>
                  <a:schemeClr val="tx1"/>
                </a:solidFill>
                <a:latin typeface="Helvetica" pitchFamily="2" charset="0"/>
              </a:rPr>
              <a:t>)</a:t>
            </a:r>
            <a:endParaRPr lang="es-ES" sz="3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BD501526-2B38-9643-B22E-47730359B964}"/>
              </a:ext>
            </a:extLst>
          </p:cNvPr>
          <p:cNvGrpSpPr/>
          <p:nvPr/>
        </p:nvGrpSpPr>
        <p:grpSpPr>
          <a:xfrm>
            <a:off x="485144" y="2626057"/>
            <a:ext cx="11405767" cy="1571518"/>
            <a:chOff x="485144" y="2742705"/>
            <a:chExt cx="11405767" cy="189456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xmlns="" id="{668B1483-4852-4846-AAFE-A2F1FD8079E7}"/>
                </a:ext>
              </a:extLst>
            </p:cNvPr>
            <p:cNvGrpSpPr/>
            <p:nvPr/>
          </p:nvGrpSpPr>
          <p:grpSpPr>
            <a:xfrm>
              <a:off x="542529" y="2742705"/>
              <a:ext cx="11348382" cy="1894565"/>
              <a:chOff x="542529" y="1058879"/>
              <a:chExt cx="11348382" cy="2203003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CCBDD3B1-3AC9-8343-BDC0-ED25030F0B1C}"/>
                  </a:ext>
                </a:extLst>
              </p:cNvPr>
              <p:cNvSpPr/>
              <p:nvPr/>
            </p:nvSpPr>
            <p:spPr>
              <a:xfrm>
                <a:off x="10966177" y="1583374"/>
                <a:ext cx="924734" cy="6354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rgbClr val="986301"/>
                    </a:solidFill>
                    <a:latin typeface="Helvetica" pitchFamily="2" charset="0"/>
                  </a:rPr>
                  <a:t>Cobre</a:t>
                </a:r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CEFB5860-7135-4641-BB7D-F78D04B07441}"/>
                  </a:ext>
                </a:extLst>
              </p:cNvPr>
              <p:cNvSpPr/>
              <p:nvPr/>
            </p:nvSpPr>
            <p:spPr>
              <a:xfrm>
                <a:off x="10787809" y="1290150"/>
                <a:ext cx="924734" cy="6354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rgbClr val="FF8A53"/>
                    </a:solidFill>
                    <a:latin typeface="Helvetica" pitchFamily="2" charset="0"/>
                  </a:rPr>
                  <a:t>Oro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E7D0AD3A-3881-C440-A762-C90D4CEAE6C1}"/>
                  </a:ext>
                </a:extLst>
              </p:cNvPr>
              <p:cNvSpPr/>
              <p:nvPr/>
            </p:nvSpPr>
            <p:spPr>
              <a:xfrm>
                <a:off x="10946016" y="1912756"/>
                <a:ext cx="924734" cy="6354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Plata</a:t>
                </a:r>
              </a:p>
            </p:txBody>
          </p:sp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xmlns="" id="{D873E603-3219-134A-A45D-74A7D8276619}"/>
                  </a:ext>
                </a:extLst>
              </p:cNvPr>
              <p:cNvGrpSpPr/>
              <p:nvPr/>
            </p:nvGrpSpPr>
            <p:grpSpPr>
              <a:xfrm>
                <a:off x="542529" y="1058879"/>
                <a:ext cx="10543642" cy="2203003"/>
                <a:chOff x="542529" y="1282557"/>
                <a:chExt cx="10543642" cy="2254963"/>
              </a:xfrm>
            </p:grpSpPr>
            <p:sp>
              <p:nvSpPr>
                <p:cNvPr id="6" name="Forma libre 5">
                  <a:extLst>
                    <a:ext uri="{FF2B5EF4-FFF2-40B4-BE49-F238E27FC236}">
                      <a16:creationId xmlns:a16="http://schemas.microsoft.com/office/drawing/2014/main" xmlns="" id="{8121DD88-EEE6-6C42-8837-06272058981F}"/>
                    </a:ext>
                  </a:extLst>
                </p:cNvPr>
                <p:cNvSpPr/>
                <p:nvPr/>
              </p:nvSpPr>
              <p:spPr>
                <a:xfrm>
                  <a:off x="542530" y="1381084"/>
                  <a:ext cx="10523480" cy="2156436"/>
                </a:xfrm>
                <a:custGeom>
                  <a:avLst/>
                  <a:gdLst>
                    <a:gd name="connsiteX0" fmla="*/ 0 w 9127067"/>
                    <a:gd name="connsiteY0" fmla="*/ 2743223 h 2822668"/>
                    <a:gd name="connsiteX1" fmla="*/ 558800 w 9127067"/>
                    <a:gd name="connsiteY1" fmla="*/ 2810957 h 2822668"/>
                    <a:gd name="connsiteX2" fmla="*/ 1202267 w 9127067"/>
                    <a:gd name="connsiteY2" fmla="*/ 2760157 h 2822668"/>
                    <a:gd name="connsiteX3" fmla="*/ 1811867 w 9127067"/>
                    <a:gd name="connsiteY3" fmla="*/ 2235223 h 2822668"/>
                    <a:gd name="connsiteX4" fmla="*/ 2472267 w 9127067"/>
                    <a:gd name="connsiteY4" fmla="*/ 2048957 h 2822668"/>
                    <a:gd name="connsiteX5" fmla="*/ 3031067 w 9127067"/>
                    <a:gd name="connsiteY5" fmla="*/ 812823 h 2822668"/>
                    <a:gd name="connsiteX6" fmla="*/ 3708400 w 9127067"/>
                    <a:gd name="connsiteY6" fmla="*/ 694290 h 2822668"/>
                    <a:gd name="connsiteX7" fmla="*/ 4182533 w 9127067"/>
                    <a:gd name="connsiteY7" fmla="*/ 694290 h 2822668"/>
                    <a:gd name="connsiteX8" fmla="*/ 4842933 w 9127067"/>
                    <a:gd name="connsiteY8" fmla="*/ 1371623 h 2822668"/>
                    <a:gd name="connsiteX9" fmla="*/ 5435600 w 9127067"/>
                    <a:gd name="connsiteY9" fmla="*/ 474157 h 2822668"/>
                    <a:gd name="connsiteX10" fmla="*/ 6079067 w 9127067"/>
                    <a:gd name="connsiteY10" fmla="*/ 23 h 2822668"/>
                    <a:gd name="connsiteX11" fmla="*/ 7095067 w 9127067"/>
                    <a:gd name="connsiteY11" fmla="*/ 491090 h 2822668"/>
                    <a:gd name="connsiteX12" fmla="*/ 7857067 w 9127067"/>
                    <a:gd name="connsiteY12" fmla="*/ 677357 h 2822668"/>
                    <a:gd name="connsiteX13" fmla="*/ 8568267 w 9127067"/>
                    <a:gd name="connsiteY13" fmla="*/ 1320823 h 2822668"/>
                    <a:gd name="connsiteX14" fmla="*/ 9127067 w 9127067"/>
                    <a:gd name="connsiteY14" fmla="*/ 1524023 h 2822668"/>
                    <a:gd name="connsiteX0" fmla="*/ 0 w 9127067"/>
                    <a:gd name="connsiteY0" fmla="*/ 2743223 h 2822668"/>
                    <a:gd name="connsiteX1" fmla="*/ 558800 w 9127067"/>
                    <a:gd name="connsiteY1" fmla="*/ 2810957 h 2822668"/>
                    <a:gd name="connsiteX2" fmla="*/ 1202267 w 9127067"/>
                    <a:gd name="connsiteY2" fmla="*/ 2760157 h 2822668"/>
                    <a:gd name="connsiteX3" fmla="*/ 1811867 w 9127067"/>
                    <a:gd name="connsiteY3" fmla="*/ 2235223 h 2822668"/>
                    <a:gd name="connsiteX4" fmla="*/ 2472267 w 9127067"/>
                    <a:gd name="connsiteY4" fmla="*/ 2048957 h 2822668"/>
                    <a:gd name="connsiteX5" fmla="*/ 3031067 w 9127067"/>
                    <a:gd name="connsiteY5" fmla="*/ 812823 h 2822668"/>
                    <a:gd name="connsiteX6" fmla="*/ 3708400 w 9127067"/>
                    <a:gd name="connsiteY6" fmla="*/ 694290 h 2822668"/>
                    <a:gd name="connsiteX7" fmla="*/ 4182533 w 9127067"/>
                    <a:gd name="connsiteY7" fmla="*/ 694290 h 2822668"/>
                    <a:gd name="connsiteX8" fmla="*/ 4842933 w 9127067"/>
                    <a:gd name="connsiteY8" fmla="*/ 1371623 h 2822668"/>
                    <a:gd name="connsiteX9" fmla="*/ 5435600 w 9127067"/>
                    <a:gd name="connsiteY9" fmla="*/ 474157 h 2822668"/>
                    <a:gd name="connsiteX10" fmla="*/ 6079067 w 9127067"/>
                    <a:gd name="connsiteY10" fmla="*/ 23 h 2822668"/>
                    <a:gd name="connsiteX11" fmla="*/ 7095067 w 9127067"/>
                    <a:gd name="connsiteY11" fmla="*/ 491090 h 2822668"/>
                    <a:gd name="connsiteX12" fmla="*/ 7857067 w 9127067"/>
                    <a:gd name="connsiteY12" fmla="*/ 677357 h 2822668"/>
                    <a:gd name="connsiteX13" fmla="*/ 8568267 w 9127067"/>
                    <a:gd name="connsiteY13" fmla="*/ 1320823 h 2822668"/>
                    <a:gd name="connsiteX14" fmla="*/ 8891412 w 9127067"/>
                    <a:gd name="connsiteY14" fmla="*/ 1531264 h 2822668"/>
                    <a:gd name="connsiteX15" fmla="*/ 9127067 w 9127067"/>
                    <a:gd name="connsiteY15" fmla="*/ 1524023 h 2822668"/>
                    <a:gd name="connsiteX0" fmla="*/ 0 w 9720740"/>
                    <a:gd name="connsiteY0" fmla="*/ 2743223 h 2822668"/>
                    <a:gd name="connsiteX1" fmla="*/ 558800 w 9720740"/>
                    <a:gd name="connsiteY1" fmla="*/ 2810957 h 2822668"/>
                    <a:gd name="connsiteX2" fmla="*/ 1202267 w 9720740"/>
                    <a:gd name="connsiteY2" fmla="*/ 2760157 h 2822668"/>
                    <a:gd name="connsiteX3" fmla="*/ 1811867 w 9720740"/>
                    <a:gd name="connsiteY3" fmla="*/ 2235223 h 2822668"/>
                    <a:gd name="connsiteX4" fmla="*/ 2472267 w 9720740"/>
                    <a:gd name="connsiteY4" fmla="*/ 2048957 h 2822668"/>
                    <a:gd name="connsiteX5" fmla="*/ 3031067 w 9720740"/>
                    <a:gd name="connsiteY5" fmla="*/ 812823 h 2822668"/>
                    <a:gd name="connsiteX6" fmla="*/ 3708400 w 9720740"/>
                    <a:gd name="connsiteY6" fmla="*/ 694290 h 2822668"/>
                    <a:gd name="connsiteX7" fmla="*/ 4182533 w 9720740"/>
                    <a:gd name="connsiteY7" fmla="*/ 694290 h 2822668"/>
                    <a:gd name="connsiteX8" fmla="*/ 4842933 w 9720740"/>
                    <a:gd name="connsiteY8" fmla="*/ 1371623 h 2822668"/>
                    <a:gd name="connsiteX9" fmla="*/ 5435600 w 9720740"/>
                    <a:gd name="connsiteY9" fmla="*/ 474157 h 2822668"/>
                    <a:gd name="connsiteX10" fmla="*/ 6079067 w 9720740"/>
                    <a:gd name="connsiteY10" fmla="*/ 23 h 2822668"/>
                    <a:gd name="connsiteX11" fmla="*/ 7095067 w 9720740"/>
                    <a:gd name="connsiteY11" fmla="*/ 491090 h 2822668"/>
                    <a:gd name="connsiteX12" fmla="*/ 7857067 w 9720740"/>
                    <a:gd name="connsiteY12" fmla="*/ 677357 h 2822668"/>
                    <a:gd name="connsiteX13" fmla="*/ 8568267 w 9720740"/>
                    <a:gd name="connsiteY13" fmla="*/ 1320823 h 2822668"/>
                    <a:gd name="connsiteX14" fmla="*/ 8891412 w 9720740"/>
                    <a:gd name="connsiteY14" fmla="*/ 1531264 h 2822668"/>
                    <a:gd name="connsiteX15" fmla="*/ 9720740 w 9720740"/>
                    <a:gd name="connsiteY15" fmla="*/ 1115081 h 2822668"/>
                    <a:gd name="connsiteX0" fmla="*/ 0 w 9720740"/>
                    <a:gd name="connsiteY0" fmla="*/ 2743223 h 2822668"/>
                    <a:gd name="connsiteX1" fmla="*/ 558800 w 9720740"/>
                    <a:gd name="connsiteY1" fmla="*/ 2810957 h 2822668"/>
                    <a:gd name="connsiteX2" fmla="*/ 1202267 w 9720740"/>
                    <a:gd name="connsiteY2" fmla="*/ 2760157 h 2822668"/>
                    <a:gd name="connsiteX3" fmla="*/ 1811867 w 9720740"/>
                    <a:gd name="connsiteY3" fmla="*/ 2235223 h 2822668"/>
                    <a:gd name="connsiteX4" fmla="*/ 2472267 w 9720740"/>
                    <a:gd name="connsiteY4" fmla="*/ 2048957 h 2822668"/>
                    <a:gd name="connsiteX5" fmla="*/ 3031067 w 9720740"/>
                    <a:gd name="connsiteY5" fmla="*/ 812823 h 2822668"/>
                    <a:gd name="connsiteX6" fmla="*/ 3708400 w 9720740"/>
                    <a:gd name="connsiteY6" fmla="*/ 694290 h 2822668"/>
                    <a:gd name="connsiteX7" fmla="*/ 4182533 w 9720740"/>
                    <a:gd name="connsiteY7" fmla="*/ 694290 h 2822668"/>
                    <a:gd name="connsiteX8" fmla="*/ 4842933 w 9720740"/>
                    <a:gd name="connsiteY8" fmla="*/ 1371623 h 2822668"/>
                    <a:gd name="connsiteX9" fmla="*/ 5435600 w 9720740"/>
                    <a:gd name="connsiteY9" fmla="*/ 474157 h 2822668"/>
                    <a:gd name="connsiteX10" fmla="*/ 6079067 w 9720740"/>
                    <a:gd name="connsiteY10" fmla="*/ 23 h 2822668"/>
                    <a:gd name="connsiteX11" fmla="*/ 7095067 w 9720740"/>
                    <a:gd name="connsiteY11" fmla="*/ 491090 h 2822668"/>
                    <a:gd name="connsiteX12" fmla="*/ 7857067 w 9720740"/>
                    <a:gd name="connsiteY12" fmla="*/ 677357 h 2822668"/>
                    <a:gd name="connsiteX13" fmla="*/ 8568267 w 9720740"/>
                    <a:gd name="connsiteY13" fmla="*/ 1320823 h 2822668"/>
                    <a:gd name="connsiteX14" fmla="*/ 8991549 w 9720740"/>
                    <a:gd name="connsiteY14" fmla="*/ 1551212 h 2822668"/>
                    <a:gd name="connsiteX15" fmla="*/ 9720740 w 9720740"/>
                    <a:gd name="connsiteY15" fmla="*/ 1115081 h 2822668"/>
                    <a:gd name="connsiteX0" fmla="*/ 0 w 9627755"/>
                    <a:gd name="connsiteY0" fmla="*/ 2743223 h 2822668"/>
                    <a:gd name="connsiteX1" fmla="*/ 558800 w 9627755"/>
                    <a:gd name="connsiteY1" fmla="*/ 2810957 h 2822668"/>
                    <a:gd name="connsiteX2" fmla="*/ 1202267 w 9627755"/>
                    <a:gd name="connsiteY2" fmla="*/ 2760157 h 2822668"/>
                    <a:gd name="connsiteX3" fmla="*/ 1811867 w 9627755"/>
                    <a:gd name="connsiteY3" fmla="*/ 2235223 h 2822668"/>
                    <a:gd name="connsiteX4" fmla="*/ 2472267 w 9627755"/>
                    <a:gd name="connsiteY4" fmla="*/ 2048957 h 2822668"/>
                    <a:gd name="connsiteX5" fmla="*/ 3031067 w 9627755"/>
                    <a:gd name="connsiteY5" fmla="*/ 812823 h 2822668"/>
                    <a:gd name="connsiteX6" fmla="*/ 3708400 w 9627755"/>
                    <a:gd name="connsiteY6" fmla="*/ 694290 h 2822668"/>
                    <a:gd name="connsiteX7" fmla="*/ 4182533 w 9627755"/>
                    <a:gd name="connsiteY7" fmla="*/ 694290 h 2822668"/>
                    <a:gd name="connsiteX8" fmla="*/ 4842933 w 9627755"/>
                    <a:gd name="connsiteY8" fmla="*/ 1371623 h 2822668"/>
                    <a:gd name="connsiteX9" fmla="*/ 5435600 w 9627755"/>
                    <a:gd name="connsiteY9" fmla="*/ 474157 h 2822668"/>
                    <a:gd name="connsiteX10" fmla="*/ 6079067 w 9627755"/>
                    <a:gd name="connsiteY10" fmla="*/ 23 h 2822668"/>
                    <a:gd name="connsiteX11" fmla="*/ 7095067 w 9627755"/>
                    <a:gd name="connsiteY11" fmla="*/ 491090 h 2822668"/>
                    <a:gd name="connsiteX12" fmla="*/ 7857067 w 9627755"/>
                    <a:gd name="connsiteY12" fmla="*/ 677357 h 2822668"/>
                    <a:gd name="connsiteX13" fmla="*/ 8568267 w 9627755"/>
                    <a:gd name="connsiteY13" fmla="*/ 1320823 h 2822668"/>
                    <a:gd name="connsiteX14" fmla="*/ 8991549 w 9627755"/>
                    <a:gd name="connsiteY14" fmla="*/ 1551212 h 2822668"/>
                    <a:gd name="connsiteX15" fmla="*/ 9627755 w 9627755"/>
                    <a:gd name="connsiteY15" fmla="*/ 1234771 h 2822668"/>
                    <a:gd name="connsiteX0" fmla="*/ 0 w 9656366"/>
                    <a:gd name="connsiteY0" fmla="*/ 2743223 h 2822668"/>
                    <a:gd name="connsiteX1" fmla="*/ 558800 w 9656366"/>
                    <a:gd name="connsiteY1" fmla="*/ 2810957 h 2822668"/>
                    <a:gd name="connsiteX2" fmla="*/ 1202267 w 9656366"/>
                    <a:gd name="connsiteY2" fmla="*/ 2760157 h 2822668"/>
                    <a:gd name="connsiteX3" fmla="*/ 1811867 w 9656366"/>
                    <a:gd name="connsiteY3" fmla="*/ 2235223 h 2822668"/>
                    <a:gd name="connsiteX4" fmla="*/ 2472267 w 9656366"/>
                    <a:gd name="connsiteY4" fmla="*/ 2048957 h 2822668"/>
                    <a:gd name="connsiteX5" fmla="*/ 3031067 w 9656366"/>
                    <a:gd name="connsiteY5" fmla="*/ 812823 h 2822668"/>
                    <a:gd name="connsiteX6" fmla="*/ 3708400 w 9656366"/>
                    <a:gd name="connsiteY6" fmla="*/ 694290 h 2822668"/>
                    <a:gd name="connsiteX7" fmla="*/ 4182533 w 9656366"/>
                    <a:gd name="connsiteY7" fmla="*/ 694290 h 2822668"/>
                    <a:gd name="connsiteX8" fmla="*/ 4842933 w 9656366"/>
                    <a:gd name="connsiteY8" fmla="*/ 1371623 h 2822668"/>
                    <a:gd name="connsiteX9" fmla="*/ 5435600 w 9656366"/>
                    <a:gd name="connsiteY9" fmla="*/ 474157 h 2822668"/>
                    <a:gd name="connsiteX10" fmla="*/ 6079067 w 9656366"/>
                    <a:gd name="connsiteY10" fmla="*/ 23 h 2822668"/>
                    <a:gd name="connsiteX11" fmla="*/ 7095067 w 9656366"/>
                    <a:gd name="connsiteY11" fmla="*/ 491090 h 2822668"/>
                    <a:gd name="connsiteX12" fmla="*/ 7857067 w 9656366"/>
                    <a:gd name="connsiteY12" fmla="*/ 677357 h 2822668"/>
                    <a:gd name="connsiteX13" fmla="*/ 8568267 w 9656366"/>
                    <a:gd name="connsiteY13" fmla="*/ 1320823 h 2822668"/>
                    <a:gd name="connsiteX14" fmla="*/ 8991549 w 9656366"/>
                    <a:gd name="connsiteY14" fmla="*/ 1551212 h 2822668"/>
                    <a:gd name="connsiteX15" fmla="*/ 9656366 w 9656366"/>
                    <a:gd name="connsiteY15" fmla="*/ 1055235 h 2822668"/>
                    <a:gd name="connsiteX0" fmla="*/ 0 w 9656366"/>
                    <a:gd name="connsiteY0" fmla="*/ 2743223 h 2822668"/>
                    <a:gd name="connsiteX1" fmla="*/ 558800 w 9656366"/>
                    <a:gd name="connsiteY1" fmla="*/ 2810957 h 2822668"/>
                    <a:gd name="connsiteX2" fmla="*/ 1202267 w 9656366"/>
                    <a:gd name="connsiteY2" fmla="*/ 2760157 h 2822668"/>
                    <a:gd name="connsiteX3" fmla="*/ 1811867 w 9656366"/>
                    <a:gd name="connsiteY3" fmla="*/ 2235223 h 2822668"/>
                    <a:gd name="connsiteX4" fmla="*/ 2472267 w 9656366"/>
                    <a:gd name="connsiteY4" fmla="*/ 2048957 h 2822668"/>
                    <a:gd name="connsiteX5" fmla="*/ 3031067 w 9656366"/>
                    <a:gd name="connsiteY5" fmla="*/ 812823 h 2822668"/>
                    <a:gd name="connsiteX6" fmla="*/ 3708400 w 9656366"/>
                    <a:gd name="connsiteY6" fmla="*/ 694290 h 2822668"/>
                    <a:gd name="connsiteX7" fmla="*/ 4182533 w 9656366"/>
                    <a:gd name="connsiteY7" fmla="*/ 694290 h 2822668"/>
                    <a:gd name="connsiteX8" fmla="*/ 4842933 w 9656366"/>
                    <a:gd name="connsiteY8" fmla="*/ 1371623 h 2822668"/>
                    <a:gd name="connsiteX9" fmla="*/ 5435600 w 9656366"/>
                    <a:gd name="connsiteY9" fmla="*/ 474157 h 2822668"/>
                    <a:gd name="connsiteX10" fmla="*/ 6079067 w 9656366"/>
                    <a:gd name="connsiteY10" fmla="*/ 23 h 2822668"/>
                    <a:gd name="connsiteX11" fmla="*/ 7095067 w 9656366"/>
                    <a:gd name="connsiteY11" fmla="*/ 491090 h 2822668"/>
                    <a:gd name="connsiteX12" fmla="*/ 7857067 w 9656366"/>
                    <a:gd name="connsiteY12" fmla="*/ 677357 h 2822668"/>
                    <a:gd name="connsiteX13" fmla="*/ 8568267 w 9656366"/>
                    <a:gd name="connsiteY13" fmla="*/ 1320823 h 2822668"/>
                    <a:gd name="connsiteX14" fmla="*/ 8991549 w 9656366"/>
                    <a:gd name="connsiteY14" fmla="*/ 1551212 h 2822668"/>
                    <a:gd name="connsiteX15" fmla="*/ 9656366 w 9656366"/>
                    <a:gd name="connsiteY15" fmla="*/ 1055235 h 2822668"/>
                    <a:gd name="connsiteX0" fmla="*/ 0 w 9870947"/>
                    <a:gd name="connsiteY0" fmla="*/ 2743223 h 2822668"/>
                    <a:gd name="connsiteX1" fmla="*/ 558800 w 9870947"/>
                    <a:gd name="connsiteY1" fmla="*/ 2810957 h 2822668"/>
                    <a:gd name="connsiteX2" fmla="*/ 1202267 w 9870947"/>
                    <a:gd name="connsiteY2" fmla="*/ 2760157 h 2822668"/>
                    <a:gd name="connsiteX3" fmla="*/ 1811867 w 9870947"/>
                    <a:gd name="connsiteY3" fmla="*/ 2235223 h 2822668"/>
                    <a:gd name="connsiteX4" fmla="*/ 2472267 w 9870947"/>
                    <a:gd name="connsiteY4" fmla="*/ 2048957 h 2822668"/>
                    <a:gd name="connsiteX5" fmla="*/ 3031067 w 9870947"/>
                    <a:gd name="connsiteY5" fmla="*/ 812823 h 2822668"/>
                    <a:gd name="connsiteX6" fmla="*/ 3708400 w 9870947"/>
                    <a:gd name="connsiteY6" fmla="*/ 694290 h 2822668"/>
                    <a:gd name="connsiteX7" fmla="*/ 4182533 w 9870947"/>
                    <a:gd name="connsiteY7" fmla="*/ 694290 h 2822668"/>
                    <a:gd name="connsiteX8" fmla="*/ 4842933 w 9870947"/>
                    <a:gd name="connsiteY8" fmla="*/ 1371623 h 2822668"/>
                    <a:gd name="connsiteX9" fmla="*/ 5435600 w 9870947"/>
                    <a:gd name="connsiteY9" fmla="*/ 474157 h 2822668"/>
                    <a:gd name="connsiteX10" fmla="*/ 6079067 w 9870947"/>
                    <a:gd name="connsiteY10" fmla="*/ 23 h 2822668"/>
                    <a:gd name="connsiteX11" fmla="*/ 7095067 w 9870947"/>
                    <a:gd name="connsiteY11" fmla="*/ 491090 h 2822668"/>
                    <a:gd name="connsiteX12" fmla="*/ 7857067 w 9870947"/>
                    <a:gd name="connsiteY12" fmla="*/ 677357 h 2822668"/>
                    <a:gd name="connsiteX13" fmla="*/ 8568267 w 9870947"/>
                    <a:gd name="connsiteY13" fmla="*/ 1320823 h 2822668"/>
                    <a:gd name="connsiteX14" fmla="*/ 8991549 w 9870947"/>
                    <a:gd name="connsiteY14" fmla="*/ 1551212 h 2822668"/>
                    <a:gd name="connsiteX15" fmla="*/ 9870947 w 9870947"/>
                    <a:gd name="connsiteY15" fmla="*/ 885674 h 2822668"/>
                    <a:gd name="connsiteX0" fmla="*/ 0 w 9870947"/>
                    <a:gd name="connsiteY0" fmla="*/ 2743223 h 2822668"/>
                    <a:gd name="connsiteX1" fmla="*/ 558800 w 9870947"/>
                    <a:gd name="connsiteY1" fmla="*/ 2810957 h 2822668"/>
                    <a:gd name="connsiteX2" fmla="*/ 1202267 w 9870947"/>
                    <a:gd name="connsiteY2" fmla="*/ 2760157 h 2822668"/>
                    <a:gd name="connsiteX3" fmla="*/ 1811867 w 9870947"/>
                    <a:gd name="connsiteY3" fmla="*/ 2235223 h 2822668"/>
                    <a:gd name="connsiteX4" fmla="*/ 2472267 w 9870947"/>
                    <a:gd name="connsiteY4" fmla="*/ 2048957 h 2822668"/>
                    <a:gd name="connsiteX5" fmla="*/ 3031067 w 9870947"/>
                    <a:gd name="connsiteY5" fmla="*/ 812823 h 2822668"/>
                    <a:gd name="connsiteX6" fmla="*/ 3708400 w 9870947"/>
                    <a:gd name="connsiteY6" fmla="*/ 694290 h 2822668"/>
                    <a:gd name="connsiteX7" fmla="*/ 4182533 w 9870947"/>
                    <a:gd name="connsiteY7" fmla="*/ 694290 h 2822668"/>
                    <a:gd name="connsiteX8" fmla="*/ 4842933 w 9870947"/>
                    <a:gd name="connsiteY8" fmla="*/ 1371623 h 2822668"/>
                    <a:gd name="connsiteX9" fmla="*/ 5435600 w 9870947"/>
                    <a:gd name="connsiteY9" fmla="*/ 474157 h 2822668"/>
                    <a:gd name="connsiteX10" fmla="*/ 6079067 w 9870947"/>
                    <a:gd name="connsiteY10" fmla="*/ 23 h 2822668"/>
                    <a:gd name="connsiteX11" fmla="*/ 7095067 w 9870947"/>
                    <a:gd name="connsiteY11" fmla="*/ 491090 h 2822668"/>
                    <a:gd name="connsiteX12" fmla="*/ 7857067 w 9870947"/>
                    <a:gd name="connsiteY12" fmla="*/ 677357 h 2822668"/>
                    <a:gd name="connsiteX13" fmla="*/ 8568267 w 9870947"/>
                    <a:gd name="connsiteY13" fmla="*/ 1320823 h 2822668"/>
                    <a:gd name="connsiteX14" fmla="*/ 8991549 w 9870947"/>
                    <a:gd name="connsiteY14" fmla="*/ 1551212 h 2822668"/>
                    <a:gd name="connsiteX15" fmla="*/ 9870947 w 9870947"/>
                    <a:gd name="connsiteY15" fmla="*/ 885674 h 2822668"/>
                    <a:gd name="connsiteX0" fmla="*/ 0 w 9870947"/>
                    <a:gd name="connsiteY0" fmla="*/ 2743223 h 2822668"/>
                    <a:gd name="connsiteX1" fmla="*/ 558800 w 9870947"/>
                    <a:gd name="connsiteY1" fmla="*/ 2810957 h 2822668"/>
                    <a:gd name="connsiteX2" fmla="*/ 1202267 w 9870947"/>
                    <a:gd name="connsiteY2" fmla="*/ 2760157 h 2822668"/>
                    <a:gd name="connsiteX3" fmla="*/ 1811867 w 9870947"/>
                    <a:gd name="connsiteY3" fmla="*/ 2235223 h 2822668"/>
                    <a:gd name="connsiteX4" fmla="*/ 2472267 w 9870947"/>
                    <a:gd name="connsiteY4" fmla="*/ 2048957 h 2822668"/>
                    <a:gd name="connsiteX5" fmla="*/ 3031067 w 9870947"/>
                    <a:gd name="connsiteY5" fmla="*/ 812823 h 2822668"/>
                    <a:gd name="connsiteX6" fmla="*/ 3708400 w 9870947"/>
                    <a:gd name="connsiteY6" fmla="*/ 694290 h 2822668"/>
                    <a:gd name="connsiteX7" fmla="*/ 4182533 w 9870947"/>
                    <a:gd name="connsiteY7" fmla="*/ 694290 h 2822668"/>
                    <a:gd name="connsiteX8" fmla="*/ 4842933 w 9870947"/>
                    <a:gd name="connsiteY8" fmla="*/ 1371623 h 2822668"/>
                    <a:gd name="connsiteX9" fmla="*/ 5435600 w 9870947"/>
                    <a:gd name="connsiteY9" fmla="*/ 474157 h 2822668"/>
                    <a:gd name="connsiteX10" fmla="*/ 6079067 w 9870947"/>
                    <a:gd name="connsiteY10" fmla="*/ 23 h 2822668"/>
                    <a:gd name="connsiteX11" fmla="*/ 7095067 w 9870947"/>
                    <a:gd name="connsiteY11" fmla="*/ 491090 h 2822668"/>
                    <a:gd name="connsiteX12" fmla="*/ 7857067 w 9870947"/>
                    <a:gd name="connsiteY12" fmla="*/ 677357 h 2822668"/>
                    <a:gd name="connsiteX13" fmla="*/ 8568267 w 9870947"/>
                    <a:gd name="connsiteY13" fmla="*/ 1320823 h 2822668"/>
                    <a:gd name="connsiteX14" fmla="*/ 8991549 w 9870947"/>
                    <a:gd name="connsiteY14" fmla="*/ 1551212 h 2822668"/>
                    <a:gd name="connsiteX15" fmla="*/ 9870947 w 9870947"/>
                    <a:gd name="connsiteY15" fmla="*/ 885674 h 2822668"/>
                    <a:gd name="connsiteX0" fmla="*/ 0 w 9870947"/>
                    <a:gd name="connsiteY0" fmla="*/ 2743223 h 2822668"/>
                    <a:gd name="connsiteX1" fmla="*/ 558800 w 9870947"/>
                    <a:gd name="connsiteY1" fmla="*/ 2810957 h 2822668"/>
                    <a:gd name="connsiteX2" fmla="*/ 1202267 w 9870947"/>
                    <a:gd name="connsiteY2" fmla="*/ 2760157 h 2822668"/>
                    <a:gd name="connsiteX3" fmla="*/ 1811867 w 9870947"/>
                    <a:gd name="connsiteY3" fmla="*/ 2235223 h 2822668"/>
                    <a:gd name="connsiteX4" fmla="*/ 2472267 w 9870947"/>
                    <a:gd name="connsiteY4" fmla="*/ 2048957 h 2822668"/>
                    <a:gd name="connsiteX5" fmla="*/ 3031067 w 9870947"/>
                    <a:gd name="connsiteY5" fmla="*/ 812823 h 2822668"/>
                    <a:gd name="connsiteX6" fmla="*/ 3708400 w 9870947"/>
                    <a:gd name="connsiteY6" fmla="*/ 694290 h 2822668"/>
                    <a:gd name="connsiteX7" fmla="*/ 4182533 w 9870947"/>
                    <a:gd name="connsiteY7" fmla="*/ 694290 h 2822668"/>
                    <a:gd name="connsiteX8" fmla="*/ 4842933 w 9870947"/>
                    <a:gd name="connsiteY8" fmla="*/ 1371623 h 2822668"/>
                    <a:gd name="connsiteX9" fmla="*/ 5435600 w 9870947"/>
                    <a:gd name="connsiteY9" fmla="*/ 474157 h 2822668"/>
                    <a:gd name="connsiteX10" fmla="*/ 6079067 w 9870947"/>
                    <a:gd name="connsiteY10" fmla="*/ 23 h 2822668"/>
                    <a:gd name="connsiteX11" fmla="*/ 7095067 w 9870947"/>
                    <a:gd name="connsiteY11" fmla="*/ 491090 h 2822668"/>
                    <a:gd name="connsiteX12" fmla="*/ 7857067 w 9870947"/>
                    <a:gd name="connsiteY12" fmla="*/ 677357 h 2822668"/>
                    <a:gd name="connsiteX13" fmla="*/ 8568267 w 9870947"/>
                    <a:gd name="connsiteY13" fmla="*/ 1320823 h 2822668"/>
                    <a:gd name="connsiteX14" fmla="*/ 8991549 w 9870947"/>
                    <a:gd name="connsiteY14" fmla="*/ 1551212 h 2822668"/>
                    <a:gd name="connsiteX15" fmla="*/ 9870947 w 9870947"/>
                    <a:gd name="connsiteY15" fmla="*/ 885674 h 2822668"/>
                    <a:gd name="connsiteX0" fmla="*/ 0 w 9878100"/>
                    <a:gd name="connsiteY0" fmla="*/ 2743223 h 2822668"/>
                    <a:gd name="connsiteX1" fmla="*/ 558800 w 9878100"/>
                    <a:gd name="connsiteY1" fmla="*/ 2810957 h 2822668"/>
                    <a:gd name="connsiteX2" fmla="*/ 1202267 w 9878100"/>
                    <a:gd name="connsiteY2" fmla="*/ 2760157 h 2822668"/>
                    <a:gd name="connsiteX3" fmla="*/ 1811867 w 9878100"/>
                    <a:gd name="connsiteY3" fmla="*/ 2235223 h 2822668"/>
                    <a:gd name="connsiteX4" fmla="*/ 2472267 w 9878100"/>
                    <a:gd name="connsiteY4" fmla="*/ 2048957 h 2822668"/>
                    <a:gd name="connsiteX5" fmla="*/ 3031067 w 9878100"/>
                    <a:gd name="connsiteY5" fmla="*/ 812823 h 2822668"/>
                    <a:gd name="connsiteX6" fmla="*/ 3708400 w 9878100"/>
                    <a:gd name="connsiteY6" fmla="*/ 694290 h 2822668"/>
                    <a:gd name="connsiteX7" fmla="*/ 4182533 w 9878100"/>
                    <a:gd name="connsiteY7" fmla="*/ 694290 h 2822668"/>
                    <a:gd name="connsiteX8" fmla="*/ 4842933 w 9878100"/>
                    <a:gd name="connsiteY8" fmla="*/ 1371623 h 2822668"/>
                    <a:gd name="connsiteX9" fmla="*/ 5435600 w 9878100"/>
                    <a:gd name="connsiteY9" fmla="*/ 474157 h 2822668"/>
                    <a:gd name="connsiteX10" fmla="*/ 6079067 w 9878100"/>
                    <a:gd name="connsiteY10" fmla="*/ 23 h 2822668"/>
                    <a:gd name="connsiteX11" fmla="*/ 7095067 w 9878100"/>
                    <a:gd name="connsiteY11" fmla="*/ 491090 h 2822668"/>
                    <a:gd name="connsiteX12" fmla="*/ 7857067 w 9878100"/>
                    <a:gd name="connsiteY12" fmla="*/ 677357 h 2822668"/>
                    <a:gd name="connsiteX13" fmla="*/ 8568267 w 9878100"/>
                    <a:gd name="connsiteY13" fmla="*/ 1320823 h 2822668"/>
                    <a:gd name="connsiteX14" fmla="*/ 8991549 w 9878100"/>
                    <a:gd name="connsiteY14" fmla="*/ 1551212 h 2822668"/>
                    <a:gd name="connsiteX15" fmla="*/ 9878100 w 9878100"/>
                    <a:gd name="connsiteY15" fmla="*/ 895648 h 2822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878100" h="2822668">
                      <a:moveTo>
                        <a:pt x="0" y="2743223"/>
                      </a:moveTo>
                      <a:cubicBezTo>
                        <a:pt x="179211" y="2775679"/>
                        <a:pt x="358422" y="2808135"/>
                        <a:pt x="558800" y="2810957"/>
                      </a:cubicBezTo>
                      <a:cubicBezTo>
                        <a:pt x="759178" y="2813779"/>
                        <a:pt x="993423" y="2856113"/>
                        <a:pt x="1202267" y="2760157"/>
                      </a:cubicBezTo>
                      <a:cubicBezTo>
                        <a:pt x="1411111" y="2664201"/>
                        <a:pt x="1600200" y="2353756"/>
                        <a:pt x="1811867" y="2235223"/>
                      </a:cubicBezTo>
                      <a:cubicBezTo>
                        <a:pt x="2023534" y="2116690"/>
                        <a:pt x="2269067" y="2286024"/>
                        <a:pt x="2472267" y="2048957"/>
                      </a:cubicBezTo>
                      <a:cubicBezTo>
                        <a:pt x="2675467" y="1811890"/>
                        <a:pt x="2825045" y="1038601"/>
                        <a:pt x="3031067" y="812823"/>
                      </a:cubicBezTo>
                      <a:cubicBezTo>
                        <a:pt x="3237089" y="587045"/>
                        <a:pt x="3516489" y="714045"/>
                        <a:pt x="3708400" y="694290"/>
                      </a:cubicBezTo>
                      <a:cubicBezTo>
                        <a:pt x="3900311" y="674535"/>
                        <a:pt x="3993444" y="581401"/>
                        <a:pt x="4182533" y="694290"/>
                      </a:cubicBezTo>
                      <a:cubicBezTo>
                        <a:pt x="4371622" y="807179"/>
                        <a:pt x="4634089" y="1408312"/>
                        <a:pt x="4842933" y="1371623"/>
                      </a:cubicBezTo>
                      <a:cubicBezTo>
                        <a:pt x="5051778" y="1334934"/>
                        <a:pt x="5229578" y="702757"/>
                        <a:pt x="5435600" y="474157"/>
                      </a:cubicBezTo>
                      <a:cubicBezTo>
                        <a:pt x="5641622" y="245557"/>
                        <a:pt x="5802489" y="-2799"/>
                        <a:pt x="6079067" y="23"/>
                      </a:cubicBezTo>
                      <a:cubicBezTo>
                        <a:pt x="6355645" y="2845"/>
                        <a:pt x="6798734" y="378201"/>
                        <a:pt x="7095067" y="491090"/>
                      </a:cubicBezTo>
                      <a:cubicBezTo>
                        <a:pt x="7391400" y="603979"/>
                        <a:pt x="7611534" y="539068"/>
                        <a:pt x="7857067" y="677357"/>
                      </a:cubicBezTo>
                      <a:cubicBezTo>
                        <a:pt x="8102600" y="815646"/>
                        <a:pt x="8395876" y="1178505"/>
                        <a:pt x="8568267" y="1320823"/>
                      </a:cubicBezTo>
                      <a:cubicBezTo>
                        <a:pt x="8740658" y="1463141"/>
                        <a:pt x="8898416" y="1517345"/>
                        <a:pt x="8991549" y="1551212"/>
                      </a:cubicBezTo>
                      <a:cubicBezTo>
                        <a:pt x="9277805" y="1395569"/>
                        <a:pt x="9524106" y="1255926"/>
                        <a:pt x="9878100" y="895648"/>
                      </a:cubicBezTo>
                    </a:path>
                  </a:pathLst>
                </a:custGeom>
                <a:noFill/>
                <a:ln w="28575">
                  <a:solidFill>
                    <a:srgbClr val="98630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36" name="Forma libre 35">
                  <a:extLst>
                    <a:ext uri="{FF2B5EF4-FFF2-40B4-BE49-F238E27FC236}">
                      <a16:creationId xmlns:a16="http://schemas.microsoft.com/office/drawing/2014/main" xmlns="" id="{E232FBAE-F21C-7140-8F9D-EEE70DD7ECEC}"/>
                    </a:ext>
                  </a:extLst>
                </p:cNvPr>
                <p:cNvSpPr/>
                <p:nvPr/>
              </p:nvSpPr>
              <p:spPr>
                <a:xfrm>
                  <a:off x="542529" y="1282557"/>
                  <a:ext cx="10486257" cy="2115600"/>
                </a:xfrm>
                <a:custGeom>
                  <a:avLst/>
                  <a:gdLst>
                    <a:gd name="connsiteX0" fmla="*/ 0 w 9042400"/>
                    <a:gd name="connsiteY0" fmla="*/ 2769216 h 2769216"/>
                    <a:gd name="connsiteX1" fmla="*/ 2404533 w 9042400"/>
                    <a:gd name="connsiteY1" fmla="*/ 2447483 h 2769216"/>
                    <a:gd name="connsiteX2" fmla="*/ 3031067 w 9042400"/>
                    <a:gd name="connsiteY2" fmla="*/ 2159616 h 2769216"/>
                    <a:gd name="connsiteX3" fmla="*/ 3623733 w 9042400"/>
                    <a:gd name="connsiteY3" fmla="*/ 1973350 h 2769216"/>
                    <a:gd name="connsiteX4" fmla="*/ 4199467 w 9042400"/>
                    <a:gd name="connsiteY4" fmla="*/ 1634683 h 2769216"/>
                    <a:gd name="connsiteX5" fmla="*/ 4927600 w 9042400"/>
                    <a:gd name="connsiteY5" fmla="*/ 1380683 h 2769216"/>
                    <a:gd name="connsiteX6" fmla="*/ 5418667 w 9042400"/>
                    <a:gd name="connsiteY6" fmla="*/ 906550 h 2769216"/>
                    <a:gd name="connsiteX7" fmla="*/ 5994400 w 9042400"/>
                    <a:gd name="connsiteY7" fmla="*/ 280016 h 2769216"/>
                    <a:gd name="connsiteX8" fmla="*/ 6671733 w 9042400"/>
                    <a:gd name="connsiteY8" fmla="*/ 9083 h 2769216"/>
                    <a:gd name="connsiteX9" fmla="*/ 7196667 w 9042400"/>
                    <a:gd name="connsiteY9" fmla="*/ 584816 h 2769216"/>
                    <a:gd name="connsiteX10" fmla="*/ 7924800 w 9042400"/>
                    <a:gd name="connsiteY10" fmla="*/ 838816 h 2769216"/>
                    <a:gd name="connsiteX11" fmla="*/ 8449733 w 9042400"/>
                    <a:gd name="connsiteY11" fmla="*/ 991216 h 2769216"/>
                    <a:gd name="connsiteX12" fmla="*/ 9042400 w 9042400"/>
                    <a:gd name="connsiteY12" fmla="*/ 906550 h 2769216"/>
                    <a:gd name="connsiteX0" fmla="*/ 0 w 9764480"/>
                    <a:gd name="connsiteY0" fmla="*/ 2769216 h 2769216"/>
                    <a:gd name="connsiteX1" fmla="*/ 2404533 w 9764480"/>
                    <a:gd name="connsiteY1" fmla="*/ 2447483 h 2769216"/>
                    <a:gd name="connsiteX2" fmla="*/ 3031067 w 9764480"/>
                    <a:gd name="connsiteY2" fmla="*/ 2159616 h 2769216"/>
                    <a:gd name="connsiteX3" fmla="*/ 3623733 w 9764480"/>
                    <a:gd name="connsiteY3" fmla="*/ 1973350 h 2769216"/>
                    <a:gd name="connsiteX4" fmla="*/ 4199467 w 9764480"/>
                    <a:gd name="connsiteY4" fmla="*/ 1634683 h 2769216"/>
                    <a:gd name="connsiteX5" fmla="*/ 4927600 w 9764480"/>
                    <a:gd name="connsiteY5" fmla="*/ 1380683 h 2769216"/>
                    <a:gd name="connsiteX6" fmla="*/ 5418667 w 9764480"/>
                    <a:gd name="connsiteY6" fmla="*/ 906550 h 2769216"/>
                    <a:gd name="connsiteX7" fmla="*/ 5994400 w 9764480"/>
                    <a:gd name="connsiteY7" fmla="*/ 280016 h 2769216"/>
                    <a:gd name="connsiteX8" fmla="*/ 6671733 w 9764480"/>
                    <a:gd name="connsiteY8" fmla="*/ 9083 h 2769216"/>
                    <a:gd name="connsiteX9" fmla="*/ 7196667 w 9764480"/>
                    <a:gd name="connsiteY9" fmla="*/ 584816 h 2769216"/>
                    <a:gd name="connsiteX10" fmla="*/ 7924800 w 9764480"/>
                    <a:gd name="connsiteY10" fmla="*/ 838816 h 2769216"/>
                    <a:gd name="connsiteX11" fmla="*/ 8449733 w 9764480"/>
                    <a:gd name="connsiteY11" fmla="*/ 991216 h 2769216"/>
                    <a:gd name="connsiteX12" fmla="*/ 9764480 w 9764480"/>
                    <a:gd name="connsiteY12" fmla="*/ 564578 h 2769216"/>
                    <a:gd name="connsiteX0" fmla="*/ 0 w 9764480"/>
                    <a:gd name="connsiteY0" fmla="*/ 2769216 h 2769216"/>
                    <a:gd name="connsiteX1" fmla="*/ 2404533 w 9764480"/>
                    <a:gd name="connsiteY1" fmla="*/ 2447483 h 2769216"/>
                    <a:gd name="connsiteX2" fmla="*/ 3031067 w 9764480"/>
                    <a:gd name="connsiteY2" fmla="*/ 2159616 h 2769216"/>
                    <a:gd name="connsiteX3" fmla="*/ 3623733 w 9764480"/>
                    <a:gd name="connsiteY3" fmla="*/ 1973350 h 2769216"/>
                    <a:gd name="connsiteX4" fmla="*/ 4199467 w 9764480"/>
                    <a:gd name="connsiteY4" fmla="*/ 1634683 h 2769216"/>
                    <a:gd name="connsiteX5" fmla="*/ 4927600 w 9764480"/>
                    <a:gd name="connsiteY5" fmla="*/ 1380683 h 2769216"/>
                    <a:gd name="connsiteX6" fmla="*/ 5418667 w 9764480"/>
                    <a:gd name="connsiteY6" fmla="*/ 906550 h 2769216"/>
                    <a:gd name="connsiteX7" fmla="*/ 5994400 w 9764480"/>
                    <a:gd name="connsiteY7" fmla="*/ 280016 h 2769216"/>
                    <a:gd name="connsiteX8" fmla="*/ 6671733 w 9764480"/>
                    <a:gd name="connsiteY8" fmla="*/ 9083 h 2769216"/>
                    <a:gd name="connsiteX9" fmla="*/ 7196667 w 9764480"/>
                    <a:gd name="connsiteY9" fmla="*/ 584816 h 2769216"/>
                    <a:gd name="connsiteX10" fmla="*/ 7924800 w 9764480"/>
                    <a:gd name="connsiteY10" fmla="*/ 838816 h 2769216"/>
                    <a:gd name="connsiteX11" fmla="*/ 8449733 w 9764480"/>
                    <a:gd name="connsiteY11" fmla="*/ 991216 h 2769216"/>
                    <a:gd name="connsiteX12" fmla="*/ 9764480 w 9764480"/>
                    <a:gd name="connsiteY12" fmla="*/ 564578 h 2769216"/>
                    <a:gd name="connsiteX0" fmla="*/ 0 w 9836007"/>
                    <a:gd name="connsiteY0" fmla="*/ 2769216 h 2769216"/>
                    <a:gd name="connsiteX1" fmla="*/ 2404533 w 9836007"/>
                    <a:gd name="connsiteY1" fmla="*/ 2447483 h 2769216"/>
                    <a:gd name="connsiteX2" fmla="*/ 3031067 w 9836007"/>
                    <a:gd name="connsiteY2" fmla="*/ 2159616 h 2769216"/>
                    <a:gd name="connsiteX3" fmla="*/ 3623733 w 9836007"/>
                    <a:gd name="connsiteY3" fmla="*/ 1973350 h 2769216"/>
                    <a:gd name="connsiteX4" fmla="*/ 4199467 w 9836007"/>
                    <a:gd name="connsiteY4" fmla="*/ 1634683 h 2769216"/>
                    <a:gd name="connsiteX5" fmla="*/ 4927600 w 9836007"/>
                    <a:gd name="connsiteY5" fmla="*/ 1380683 h 2769216"/>
                    <a:gd name="connsiteX6" fmla="*/ 5418667 w 9836007"/>
                    <a:gd name="connsiteY6" fmla="*/ 906550 h 2769216"/>
                    <a:gd name="connsiteX7" fmla="*/ 5994400 w 9836007"/>
                    <a:gd name="connsiteY7" fmla="*/ 280016 h 2769216"/>
                    <a:gd name="connsiteX8" fmla="*/ 6671733 w 9836007"/>
                    <a:gd name="connsiteY8" fmla="*/ 9083 h 2769216"/>
                    <a:gd name="connsiteX9" fmla="*/ 7196667 w 9836007"/>
                    <a:gd name="connsiteY9" fmla="*/ 584816 h 2769216"/>
                    <a:gd name="connsiteX10" fmla="*/ 7924800 w 9836007"/>
                    <a:gd name="connsiteY10" fmla="*/ 838816 h 2769216"/>
                    <a:gd name="connsiteX11" fmla="*/ 8449733 w 9836007"/>
                    <a:gd name="connsiteY11" fmla="*/ 991216 h 2769216"/>
                    <a:gd name="connsiteX12" fmla="*/ 9836007 w 9836007"/>
                    <a:gd name="connsiteY12" fmla="*/ 534655 h 2769216"/>
                    <a:gd name="connsiteX0" fmla="*/ 0 w 9843160"/>
                    <a:gd name="connsiteY0" fmla="*/ 2769216 h 2769216"/>
                    <a:gd name="connsiteX1" fmla="*/ 2404533 w 9843160"/>
                    <a:gd name="connsiteY1" fmla="*/ 2447483 h 2769216"/>
                    <a:gd name="connsiteX2" fmla="*/ 3031067 w 9843160"/>
                    <a:gd name="connsiteY2" fmla="*/ 2159616 h 2769216"/>
                    <a:gd name="connsiteX3" fmla="*/ 3623733 w 9843160"/>
                    <a:gd name="connsiteY3" fmla="*/ 1973350 h 2769216"/>
                    <a:gd name="connsiteX4" fmla="*/ 4199467 w 9843160"/>
                    <a:gd name="connsiteY4" fmla="*/ 1634683 h 2769216"/>
                    <a:gd name="connsiteX5" fmla="*/ 4927600 w 9843160"/>
                    <a:gd name="connsiteY5" fmla="*/ 1380683 h 2769216"/>
                    <a:gd name="connsiteX6" fmla="*/ 5418667 w 9843160"/>
                    <a:gd name="connsiteY6" fmla="*/ 906550 h 2769216"/>
                    <a:gd name="connsiteX7" fmla="*/ 5994400 w 9843160"/>
                    <a:gd name="connsiteY7" fmla="*/ 280016 h 2769216"/>
                    <a:gd name="connsiteX8" fmla="*/ 6671733 w 9843160"/>
                    <a:gd name="connsiteY8" fmla="*/ 9083 h 2769216"/>
                    <a:gd name="connsiteX9" fmla="*/ 7196667 w 9843160"/>
                    <a:gd name="connsiteY9" fmla="*/ 584816 h 2769216"/>
                    <a:gd name="connsiteX10" fmla="*/ 7924800 w 9843160"/>
                    <a:gd name="connsiteY10" fmla="*/ 838816 h 2769216"/>
                    <a:gd name="connsiteX11" fmla="*/ 8449733 w 9843160"/>
                    <a:gd name="connsiteY11" fmla="*/ 991216 h 2769216"/>
                    <a:gd name="connsiteX12" fmla="*/ 9843160 w 9843160"/>
                    <a:gd name="connsiteY12" fmla="*/ 574552 h 2769216"/>
                    <a:gd name="connsiteX0" fmla="*/ 0 w 9843160"/>
                    <a:gd name="connsiteY0" fmla="*/ 2769216 h 2769216"/>
                    <a:gd name="connsiteX1" fmla="*/ 2404533 w 9843160"/>
                    <a:gd name="connsiteY1" fmla="*/ 2447483 h 2769216"/>
                    <a:gd name="connsiteX2" fmla="*/ 3031067 w 9843160"/>
                    <a:gd name="connsiteY2" fmla="*/ 2159616 h 2769216"/>
                    <a:gd name="connsiteX3" fmla="*/ 3623733 w 9843160"/>
                    <a:gd name="connsiteY3" fmla="*/ 1973350 h 2769216"/>
                    <a:gd name="connsiteX4" fmla="*/ 4199467 w 9843160"/>
                    <a:gd name="connsiteY4" fmla="*/ 1634683 h 2769216"/>
                    <a:gd name="connsiteX5" fmla="*/ 4927600 w 9843160"/>
                    <a:gd name="connsiteY5" fmla="*/ 1380683 h 2769216"/>
                    <a:gd name="connsiteX6" fmla="*/ 5418667 w 9843160"/>
                    <a:gd name="connsiteY6" fmla="*/ 906550 h 2769216"/>
                    <a:gd name="connsiteX7" fmla="*/ 5994400 w 9843160"/>
                    <a:gd name="connsiteY7" fmla="*/ 280016 h 2769216"/>
                    <a:gd name="connsiteX8" fmla="*/ 6671733 w 9843160"/>
                    <a:gd name="connsiteY8" fmla="*/ 9083 h 2769216"/>
                    <a:gd name="connsiteX9" fmla="*/ 7196667 w 9843160"/>
                    <a:gd name="connsiteY9" fmla="*/ 584816 h 2769216"/>
                    <a:gd name="connsiteX10" fmla="*/ 7924800 w 9843160"/>
                    <a:gd name="connsiteY10" fmla="*/ 838816 h 2769216"/>
                    <a:gd name="connsiteX11" fmla="*/ 8610668 w 9843160"/>
                    <a:gd name="connsiteY11" fmla="*/ 1048643 h 2769216"/>
                    <a:gd name="connsiteX12" fmla="*/ 9843160 w 9843160"/>
                    <a:gd name="connsiteY12" fmla="*/ 574552 h 2769216"/>
                    <a:gd name="connsiteX0" fmla="*/ 0 w 9843160"/>
                    <a:gd name="connsiteY0" fmla="*/ 2769216 h 2769216"/>
                    <a:gd name="connsiteX1" fmla="*/ 2404533 w 9843160"/>
                    <a:gd name="connsiteY1" fmla="*/ 2447483 h 2769216"/>
                    <a:gd name="connsiteX2" fmla="*/ 3031067 w 9843160"/>
                    <a:gd name="connsiteY2" fmla="*/ 2159616 h 2769216"/>
                    <a:gd name="connsiteX3" fmla="*/ 3623733 w 9843160"/>
                    <a:gd name="connsiteY3" fmla="*/ 1973350 h 2769216"/>
                    <a:gd name="connsiteX4" fmla="*/ 4199467 w 9843160"/>
                    <a:gd name="connsiteY4" fmla="*/ 1634683 h 2769216"/>
                    <a:gd name="connsiteX5" fmla="*/ 4927600 w 9843160"/>
                    <a:gd name="connsiteY5" fmla="*/ 1380683 h 2769216"/>
                    <a:gd name="connsiteX6" fmla="*/ 5418667 w 9843160"/>
                    <a:gd name="connsiteY6" fmla="*/ 906550 h 2769216"/>
                    <a:gd name="connsiteX7" fmla="*/ 5994400 w 9843160"/>
                    <a:gd name="connsiteY7" fmla="*/ 280016 h 2769216"/>
                    <a:gd name="connsiteX8" fmla="*/ 6671733 w 9843160"/>
                    <a:gd name="connsiteY8" fmla="*/ 9083 h 2769216"/>
                    <a:gd name="connsiteX9" fmla="*/ 7196667 w 9843160"/>
                    <a:gd name="connsiteY9" fmla="*/ 584816 h 2769216"/>
                    <a:gd name="connsiteX10" fmla="*/ 7924800 w 9843160"/>
                    <a:gd name="connsiteY10" fmla="*/ 838816 h 2769216"/>
                    <a:gd name="connsiteX11" fmla="*/ 8610668 w 9843160"/>
                    <a:gd name="connsiteY11" fmla="*/ 1048643 h 2769216"/>
                    <a:gd name="connsiteX12" fmla="*/ 9843160 w 9843160"/>
                    <a:gd name="connsiteY12" fmla="*/ 727694 h 2769216"/>
                    <a:gd name="connsiteX0" fmla="*/ 0 w 9843160"/>
                    <a:gd name="connsiteY0" fmla="*/ 2769216 h 2769216"/>
                    <a:gd name="connsiteX1" fmla="*/ 2404533 w 9843160"/>
                    <a:gd name="connsiteY1" fmla="*/ 2447483 h 2769216"/>
                    <a:gd name="connsiteX2" fmla="*/ 3031067 w 9843160"/>
                    <a:gd name="connsiteY2" fmla="*/ 2159616 h 2769216"/>
                    <a:gd name="connsiteX3" fmla="*/ 3623733 w 9843160"/>
                    <a:gd name="connsiteY3" fmla="*/ 1973350 h 2769216"/>
                    <a:gd name="connsiteX4" fmla="*/ 4199467 w 9843160"/>
                    <a:gd name="connsiteY4" fmla="*/ 1634683 h 2769216"/>
                    <a:gd name="connsiteX5" fmla="*/ 4927600 w 9843160"/>
                    <a:gd name="connsiteY5" fmla="*/ 1380683 h 2769216"/>
                    <a:gd name="connsiteX6" fmla="*/ 5418667 w 9843160"/>
                    <a:gd name="connsiteY6" fmla="*/ 906550 h 2769216"/>
                    <a:gd name="connsiteX7" fmla="*/ 5994400 w 9843160"/>
                    <a:gd name="connsiteY7" fmla="*/ 280016 h 2769216"/>
                    <a:gd name="connsiteX8" fmla="*/ 6671733 w 9843160"/>
                    <a:gd name="connsiteY8" fmla="*/ 9083 h 2769216"/>
                    <a:gd name="connsiteX9" fmla="*/ 7196667 w 9843160"/>
                    <a:gd name="connsiteY9" fmla="*/ 584816 h 2769216"/>
                    <a:gd name="connsiteX10" fmla="*/ 7924800 w 9843160"/>
                    <a:gd name="connsiteY10" fmla="*/ 838816 h 2769216"/>
                    <a:gd name="connsiteX11" fmla="*/ 8610668 w 9843160"/>
                    <a:gd name="connsiteY11" fmla="*/ 1048643 h 2769216"/>
                    <a:gd name="connsiteX12" fmla="*/ 9843160 w 9843160"/>
                    <a:gd name="connsiteY12" fmla="*/ 785122 h 2769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43160" h="2769216">
                      <a:moveTo>
                        <a:pt x="0" y="2769216"/>
                      </a:moveTo>
                      <a:cubicBezTo>
                        <a:pt x="949677" y="2659149"/>
                        <a:pt x="1899355" y="2549083"/>
                        <a:pt x="2404533" y="2447483"/>
                      </a:cubicBezTo>
                      <a:cubicBezTo>
                        <a:pt x="2909711" y="2345883"/>
                        <a:pt x="2827867" y="2238638"/>
                        <a:pt x="3031067" y="2159616"/>
                      </a:cubicBezTo>
                      <a:cubicBezTo>
                        <a:pt x="3234267" y="2080594"/>
                        <a:pt x="3429000" y="2060839"/>
                        <a:pt x="3623733" y="1973350"/>
                      </a:cubicBezTo>
                      <a:cubicBezTo>
                        <a:pt x="3818466" y="1885861"/>
                        <a:pt x="3982156" y="1733461"/>
                        <a:pt x="4199467" y="1634683"/>
                      </a:cubicBezTo>
                      <a:cubicBezTo>
                        <a:pt x="4416778" y="1535905"/>
                        <a:pt x="4724400" y="1502038"/>
                        <a:pt x="4927600" y="1380683"/>
                      </a:cubicBezTo>
                      <a:cubicBezTo>
                        <a:pt x="5130800" y="1259328"/>
                        <a:pt x="5240867" y="1089994"/>
                        <a:pt x="5418667" y="906550"/>
                      </a:cubicBezTo>
                      <a:cubicBezTo>
                        <a:pt x="5596467" y="723106"/>
                        <a:pt x="5785556" y="429594"/>
                        <a:pt x="5994400" y="280016"/>
                      </a:cubicBezTo>
                      <a:cubicBezTo>
                        <a:pt x="6203244" y="130438"/>
                        <a:pt x="6471355" y="-41717"/>
                        <a:pt x="6671733" y="9083"/>
                      </a:cubicBezTo>
                      <a:cubicBezTo>
                        <a:pt x="6872111" y="59883"/>
                        <a:pt x="6987823" y="446527"/>
                        <a:pt x="7196667" y="584816"/>
                      </a:cubicBezTo>
                      <a:cubicBezTo>
                        <a:pt x="7405511" y="723105"/>
                        <a:pt x="7689133" y="761512"/>
                        <a:pt x="7924800" y="838816"/>
                      </a:cubicBezTo>
                      <a:cubicBezTo>
                        <a:pt x="8160467" y="916120"/>
                        <a:pt x="8424401" y="1037354"/>
                        <a:pt x="8610668" y="1048643"/>
                      </a:cubicBezTo>
                      <a:cubicBezTo>
                        <a:pt x="8796935" y="1059932"/>
                        <a:pt x="9108618" y="1023084"/>
                        <a:pt x="9843160" y="785122"/>
                      </a:cubicBezTo>
                    </a:path>
                  </a:pathLst>
                </a:custGeom>
                <a:noFill/>
                <a:ln w="28575">
                  <a:solidFill>
                    <a:srgbClr val="FFC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1" name="Forma libre 40">
                  <a:extLst>
                    <a:ext uri="{FF2B5EF4-FFF2-40B4-BE49-F238E27FC236}">
                      <a16:creationId xmlns:a16="http://schemas.microsoft.com/office/drawing/2014/main" xmlns="" id="{C532C53D-ADDB-024E-858F-82FE8268389E}"/>
                    </a:ext>
                  </a:extLst>
                </p:cNvPr>
                <p:cNvSpPr/>
                <p:nvPr/>
              </p:nvSpPr>
              <p:spPr>
                <a:xfrm>
                  <a:off x="560569" y="1301985"/>
                  <a:ext cx="10525602" cy="2138359"/>
                </a:xfrm>
                <a:custGeom>
                  <a:avLst/>
                  <a:gdLst>
                    <a:gd name="connsiteX0" fmla="*/ 0 w 9076267"/>
                    <a:gd name="connsiteY0" fmla="*/ 2799007 h 2799007"/>
                    <a:gd name="connsiteX1" fmla="*/ 1219200 w 9076267"/>
                    <a:gd name="connsiteY1" fmla="*/ 2765141 h 2799007"/>
                    <a:gd name="connsiteX2" fmla="*/ 1761067 w 9076267"/>
                    <a:gd name="connsiteY2" fmla="*/ 2612741 h 2799007"/>
                    <a:gd name="connsiteX3" fmla="*/ 2387600 w 9076267"/>
                    <a:gd name="connsiteY3" fmla="*/ 2561941 h 2799007"/>
                    <a:gd name="connsiteX4" fmla="*/ 3064934 w 9076267"/>
                    <a:gd name="connsiteY4" fmla="*/ 2155541 h 2799007"/>
                    <a:gd name="connsiteX5" fmla="*/ 4216400 w 9076267"/>
                    <a:gd name="connsiteY5" fmla="*/ 1850741 h 2799007"/>
                    <a:gd name="connsiteX6" fmla="*/ 4893734 w 9076267"/>
                    <a:gd name="connsiteY6" fmla="*/ 1884607 h 2799007"/>
                    <a:gd name="connsiteX7" fmla="*/ 5469467 w 9076267"/>
                    <a:gd name="connsiteY7" fmla="*/ 1359674 h 2799007"/>
                    <a:gd name="connsiteX8" fmla="*/ 6045200 w 9076267"/>
                    <a:gd name="connsiteY8" fmla="*/ 38874 h 2799007"/>
                    <a:gd name="connsiteX9" fmla="*/ 6688667 w 9076267"/>
                    <a:gd name="connsiteY9" fmla="*/ 411407 h 2799007"/>
                    <a:gd name="connsiteX10" fmla="*/ 7264400 w 9076267"/>
                    <a:gd name="connsiteY10" fmla="*/ 1037941 h 2799007"/>
                    <a:gd name="connsiteX11" fmla="*/ 8466667 w 9076267"/>
                    <a:gd name="connsiteY11" fmla="*/ 1766074 h 2799007"/>
                    <a:gd name="connsiteX12" fmla="*/ 9076267 w 9076267"/>
                    <a:gd name="connsiteY12" fmla="*/ 1647541 h 2799007"/>
                    <a:gd name="connsiteX0" fmla="*/ 0 w 9880092"/>
                    <a:gd name="connsiteY0" fmla="*/ 2799007 h 2799007"/>
                    <a:gd name="connsiteX1" fmla="*/ 1219200 w 9880092"/>
                    <a:gd name="connsiteY1" fmla="*/ 2765141 h 2799007"/>
                    <a:gd name="connsiteX2" fmla="*/ 1761067 w 9880092"/>
                    <a:gd name="connsiteY2" fmla="*/ 2612741 h 2799007"/>
                    <a:gd name="connsiteX3" fmla="*/ 2387600 w 9880092"/>
                    <a:gd name="connsiteY3" fmla="*/ 2561941 h 2799007"/>
                    <a:gd name="connsiteX4" fmla="*/ 3064934 w 9880092"/>
                    <a:gd name="connsiteY4" fmla="*/ 2155541 h 2799007"/>
                    <a:gd name="connsiteX5" fmla="*/ 4216400 w 9880092"/>
                    <a:gd name="connsiteY5" fmla="*/ 1850741 h 2799007"/>
                    <a:gd name="connsiteX6" fmla="*/ 4893734 w 9880092"/>
                    <a:gd name="connsiteY6" fmla="*/ 1884607 h 2799007"/>
                    <a:gd name="connsiteX7" fmla="*/ 5469467 w 9880092"/>
                    <a:gd name="connsiteY7" fmla="*/ 1359674 h 2799007"/>
                    <a:gd name="connsiteX8" fmla="*/ 6045200 w 9880092"/>
                    <a:gd name="connsiteY8" fmla="*/ 38874 h 2799007"/>
                    <a:gd name="connsiteX9" fmla="*/ 6688667 w 9880092"/>
                    <a:gd name="connsiteY9" fmla="*/ 411407 h 2799007"/>
                    <a:gd name="connsiteX10" fmla="*/ 7264400 w 9880092"/>
                    <a:gd name="connsiteY10" fmla="*/ 1037941 h 2799007"/>
                    <a:gd name="connsiteX11" fmla="*/ 8466667 w 9880092"/>
                    <a:gd name="connsiteY11" fmla="*/ 1766074 h 2799007"/>
                    <a:gd name="connsiteX12" fmla="*/ 9880092 w 9880092"/>
                    <a:gd name="connsiteY12" fmla="*/ 1495554 h 2799007"/>
                    <a:gd name="connsiteX0" fmla="*/ 0 w 9880092"/>
                    <a:gd name="connsiteY0" fmla="*/ 2799007 h 2799007"/>
                    <a:gd name="connsiteX1" fmla="*/ 1219200 w 9880092"/>
                    <a:gd name="connsiteY1" fmla="*/ 2765141 h 2799007"/>
                    <a:gd name="connsiteX2" fmla="*/ 1761067 w 9880092"/>
                    <a:gd name="connsiteY2" fmla="*/ 2612741 h 2799007"/>
                    <a:gd name="connsiteX3" fmla="*/ 2387600 w 9880092"/>
                    <a:gd name="connsiteY3" fmla="*/ 2561941 h 2799007"/>
                    <a:gd name="connsiteX4" fmla="*/ 3064934 w 9880092"/>
                    <a:gd name="connsiteY4" fmla="*/ 2155541 h 2799007"/>
                    <a:gd name="connsiteX5" fmla="*/ 4216400 w 9880092"/>
                    <a:gd name="connsiteY5" fmla="*/ 1850741 h 2799007"/>
                    <a:gd name="connsiteX6" fmla="*/ 4893734 w 9880092"/>
                    <a:gd name="connsiteY6" fmla="*/ 1884607 h 2799007"/>
                    <a:gd name="connsiteX7" fmla="*/ 5469467 w 9880092"/>
                    <a:gd name="connsiteY7" fmla="*/ 1359674 h 2799007"/>
                    <a:gd name="connsiteX8" fmla="*/ 6045200 w 9880092"/>
                    <a:gd name="connsiteY8" fmla="*/ 38874 h 2799007"/>
                    <a:gd name="connsiteX9" fmla="*/ 6688667 w 9880092"/>
                    <a:gd name="connsiteY9" fmla="*/ 411407 h 2799007"/>
                    <a:gd name="connsiteX10" fmla="*/ 7264400 w 9880092"/>
                    <a:gd name="connsiteY10" fmla="*/ 1037941 h 2799007"/>
                    <a:gd name="connsiteX11" fmla="*/ 8466667 w 9880092"/>
                    <a:gd name="connsiteY11" fmla="*/ 1766074 h 2799007"/>
                    <a:gd name="connsiteX12" fmla="*/ 9880092 w 9880092"/>
                    <a:gd name="connsiteY12" fmla="*/ 1495554 h 279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80092" h="2799007">
                      <a:moveTo>
                        <a:pt x="0" y="2799007"/>
                      </a:moveTo>
                      <a:cubicBezTo>
                        <a:pt x="462844" y="2797596"/>
                        <a:pt x="925689" y="2796185"/>
                        <a:pt x="1219200" y="2765141"/>
                      </a:cubicBezTo>
                      <a:cubicBezTo>
                        <a:pt x="1512711" y="2734097"/>
                        <a:pt x="1566334" y="2646608"/>
                        <a:pt x="1761067" y="2612741"/>
                      </a:cubicBezTo>
                      <a:cubicBezTo>
                        <a:pt x="1955800" y="2578874"/>
                        <a:pt x="2170289" y="2638141"/>
                        <a:pt x="2387600" y="2561941"/>
                      </a:cubicBezTo>
                      <a:cubicBezTo>
                        <a:pt x="2604911" y="2485741"/>
                        <a:pt x="2760134" y="2274074"/>
                        <a:pt x="3064934" y="2155541"/>
                      </a:cubicBezTo>
                      <a:cubicBezTo>
                        <a:pt x="3369734" y="2037008"/>
                        <a:pt x="3911600" y="1895897"/>
                        <a:pt x="4216400" y="1850741"/>
                      </a:cubicBezTo>
                      <a:cubicBezTo>
                        <a:pt x="4521200" y="1805585"/>
                        <a:pt x="4684889" y="1966452"/>
                        <a:pt x="4893734" y="1884607"/>
                      </a:cubicBezTo>
                      <a:cubicBezTo>
                        <a:pt x="5102579" y="1802762"/>
                        <a:pt x="5277556" y="1667296"/>
                        <a:pt x="5469467" y="1359674"/>
                      </a:cubicBezTo>
                      <a:cubicBezTo>
                        <a:pt x="5661378" y="1052052"/>
                        <a:pt x="5842000" y="196918"/>
                        <a:pt x="6045200" y="38874"/>
                      </a:cubicBezTo>
                      <a:cubicBezTo>
                        <a:pt x="6248400" y="-119171"/>
                        <a:pt x="6485467" y="244896"/>
                        <a:pt x="6688667" y="411407"/>
                      </a:cubicBezTo>
                      <a:cubicBezTo>
                        <a:pt x="6891867" y="577918"/>
                        <a:pt x="6968067" y="812163"/>
                        <a:pt x="7264400" y="1037941"/>
                      </a:cubicBezTo>
                      <a:cubicBezTo>
                        <a:pt x="7560733" y="1263719"/>
                        <a:pt x="8164689" y="1664474"/>
                        <a:pt x="8466667" y="1766074"/>
                      </a:cubicBezTo>
                      <a:cubicBezTo>
                        <a:pt x="8768645" y="1867674"/>
                        <a:pt x="8963328" y="1510628"/>
                        <a:pt x="9880092" y="1495554"/>
                      </a:cubicBezTo>
                    </a:path>
                  </a:pathLst>
                </a:custGeom>
                <a:no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</p:grp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9F1DC4FB-71C2-5645-9CAB-B81685C8EC69}"/>
                </a:ext>
              </a:extLst>
            </p:cNvPr>
            <p:cNvSpPr/>
            <p:nvPr/>
          </p:nvSpPr>
          <p:spPr>
            <a:xfrm>
              <a:off x="485144" y="3931441"/>
              <a:ext cx="1457956" cy="6354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  <a:latin typeface="Helvetica" pitchFamily="2" charset="0"/>
                </a:rPr>
                <a:t>P (Precios)</a:t>
              </a: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xmlns="" id="{881980C3-95BB-864B-8312-F5F32B24E93E}"/>
              </a:ext>
            </a:extLst>
          </p:cNvPr>
          <p:cNvGrpSpPr/>
          <p:nvPr/>
        </p:nvGrpSpPr>
        <p:grpSpPr>
          <a:xfrm>
            <a:off x="5036024" y="3888649"/>
            <a:ext cx="6803393" cy="1364801"/>
            <a:chOff x="5036024" y="2682574"/>
            <a:chExt cx="6803393" cy="1677362"/>
          </a:xfrm>
        </p:grpSpPr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C0A35EFB-56B3-524D-98CD-B7BA8498F763}"/>
                </a:ext>
              </a:extLst>
            </p:cNvPr>
            <p:cNvSpPr/>
            <p:nvPr/>
          </p:nvSpPr>
          <p:spPr>
            <a:xfrm>
              <a:off x="5049672" y="3703162"/>
              <a:ext cx="5882185" cy="535277"/>
            </a:xfrm>
            <a:custGeom>
              <a:avLst/>
              <a:gdLst>
                <a:gd name="connsiteX0" fmla="*/ 0 w 5882185"/>
                <a:gd name="connsiteY0" fmla="*/ 26804 h 535277"/>
                <a:gd name="connsiteX1" fmla="*/ 682388 w 5882185"/>
                <a:gd name="connsiteY1" fmla="*/ 13156 h 535277"/>
                <a:gd name="connsiteX2" fmla="*/ 1269241 w 5882185"/>
                <a:gd name="connsiteY2" fmla="*/ 190577 h 535277"/>
                <a:gd name="connsiteX3" fmla="*/ 2019868 w 5882185"/>
                <a:gd name="connsiteY3" fmla="*/ 163281 h 535277"/>
                <a:gd name="connsiteX4" fmla="*/ 2333767 w 5882185"/>
                <a:gd name="connsiteY4" fmla="*/ 217872 h 535277"/>
                <a:gd name="connsiteX5" fmla="*/ 3275462 w 5882185"/>
                <a:gd name="connsiteY5" fmla="*/ 258816 h 535277"/>
                <a:gd name="connsiteX6" fmla="*/ 3957850 w 5882185"/>
                <a:gd name="connsiteY6" fmla="*/ 531771 h 535277"/>
                <a:gd name="connsiteX7" fmla="*/ 4735773 w 5882185"/>
                <a:gd name="connsiteY7" fmla="*/ 408941 h 535277"/>
                <a:gd name="connsiteX8" fmla="*/ 5227092 w 5882185"/>
                <a:gd name="connsiteY8" fmla="*/ 340702 h 535277"/>
                <a:gd name="connsiteX9" fmla="*/ 5882185 w 5882185"/>
                <a:gd name="connsiteY9" fmla="*/ 381645 h 5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2185" h="535277">
                  <a:moveTo>
                    <a:pt x="0" y="26804"/>
                  </a:moveTo>
                  <a:cubicBezTo>
                    <a:pt x="235424" y="6332"/>
                    <a:pt x="470848" y="-14140"/>
                    <a:pt x="682388" y="13156"/>
                  </a:cubicBezTo>
                  <a:cubicBezTo>
                    <a:pt x="893928" y="40452"/>
                    <a:pt x="1046328" y="165556"/>
                    <a:pt x="1269241" y="190577"/>
                  </a:cubicBezTo>
                  <a:cubicBezTo>
                    <a:pt x="1492154" y="215598"/>
                    <a:pt x="1842447" y="158732"/>
                    <a:pt x="2019868" y="163281"/>
                  </a:cubicBezTo>
                  <a:cubicBezTo>
                    <a:pt x="2197289" y="167830"/>
                    <a:pt x="2124501" y="201950"/>
                    <a:pt x="2333767" y="217872"/>
                  </a:cubicBezTo>
                  <a:cubicBezTo>
                    <a:pt x="2543033" y="233795"/>
                    <a:pt x="3004782" y="206500"/>
                    <a:pt x="3275462" y="258816"/>
                  </a:cubicBezTo>
                  <a:cubicBezTo>
                    <a:pt x="3546142" y="311132"/>
                    <a:pt x="3714465" y="506750"/>
                    <a:pt x="3957850" y="531771"/>
                  </a:cubicBezTo>
                  <a:cubicBezTo>
                    <a:pt x="4201235" y="556792"/>
                    <a:pt x="4524233" y="440786"/>
                    <a:pt x="4735773" y="408941"/>
                  </a:cubicBezTo>
                  <a:cubicBezTo>
                    <a:pt x="4947313" y="377096"/>
                    <a:pt x="5036023" y="345251"/>
                    <a:pt x="5227092" y="340702"/>
                  </a:cubicBezTo>
                  <a:cubicBezTo>
                    <a:pt x="5418161" y="336153"/>
                    <a:pt x="5650173" y="358899"/>
                    <a:pt x="5882185" y="381645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9FB01308-106A-8B49-BE5F-85B7FA32B101}"/>
                </a:ext>
              </a:extLst>
            </p:cNvPr>
            <p:cNvSpPr/>
            <p:nvPr/>
          </p:nvSpPr>
          <p:spPr>
            <a:xfrm>
              <a:off x="5036024" y="3340676"/>
              <a:ext cx="5950424" cy="468944"/>
            </a:xfrm>
            <a:custGeom>
              <a:avLst/>
              <a:gdLst>
                <a:gd name="connsiteX0" fmla="*/ 0 w 5950424"/>
                <a:gd name="connsiteY0" fmla="*/ 330572 h 468944"/>
                <a:gd name="connsiteX1" fmla="*/ 655092 w 5950424"/>
                <a:gd name="connsiteY1" fmla="*/ 235037 h 468944"/>
                <a:gd name="connsiteX2" fmla="*/ 1992573 w 5950424"/>
                <a:gd name="connsiteY2" fmla="*/ 467049 h 468944"/>
                <a:gd name="connsiteX3" fmla="*/ 3111689 w 5950424"/>
                <a:gd name="connsiteY3" fmla="*/ 344220 h 468944"/>
                <a:gd name="connsiteX4" fmla="*/ 3889612 w 5950424"/>
                <a:gd name="connsiteY4" fmla="*/ 330572 h 468944"/>
                <a:gd name="connsiteX5" fmla="*/ 5268036 w 5950424"/>
                <a:gd name="connsiteY5" fmla="*/ 16673 h 468944"/>
                <a:gd name="connsiteX6" fmla="*/ 5950424 w 5950424"/>
                <a:gd name="connsiteY6" fmla="*/ 71264 h 46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0424" h="468944">
                  <a:moveTo>
                    <a:pt x="0" y="330572"/>
                  </a:moveTo>
                  <a:cubicBezTo>
                    <a:pt x="161498" y="271431"/>
                    <a:pt x="322997" y="212291"/>
                    <a:pt x="655092" y="235037"/>
                  </a:cubicBezTo>
                  <a:cubicBezTo>
                    <a:pt x="987188" y="257783"/>
                    <a:pt x="1583140" y="448852"/>
                    <a:pt x="1992573" y="467049"/>
                  </a:cubicBezTo>
                  <a:cubicBezTo>
                    <a:pt x="2402006" y="485246"/>
                    <a:pt x="2795516" y="366966"/>
                    <a:pt x="3111689" y="344220"/>
                  </a:cubicBezTo>
                  <a:cubicBezTo>
                    <a:pt x="3427862" y="321474"/>
                    <a:pt x="3530221" y="385163"/>
                    <a:pt x="3889612" y="330572"/>
                  </a:cubicBezTo>
                  <a:cubicBezTo>
                    <a:pt x="4249003" y="275981"/>
                    <a:pt x="4924567" y="59891"/>
                    <a:pt x="5268036" y="16673"/>
                  </a:cubicBezTo>
                  <a:cubicBezTo>
                    <a:pt x="5611505" y="-26545"/>
                    <a:pt x="5780964" y="22359"/>
                    <a:pt x="5950424" y="71264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E81545C1-7234-8044-83CF-91EB9F12105A}"/>
                </a:ext>
              </a:extLst>
            </p:cNvPr>
            <p:cNvSpPr/>
            <p:nvPr/>
          </p:nvSpPr>
          <p:spPr>
            <a:xfrm>
              <a:off x="5049672" y="2976396"/>
              <a:ext cx="5895832" cy="599417"/>
            </a:xfrm>
            <a:custGeom>
              <a:avLst/>
              <a:gdLst>
                <a:gd name="connsiteX0" fmla="*/ 0 w 5895832"/>
                <a:gd name="connsiteY0" fmla="*/ 504967 h 575354"/>
                <a:gd name="connsiteX1" fmla="*/ 1801504 w 5895832"/>
                <a:gd name="connsiteY1" fmla="*/ 573206 h 575354"/>
                <a:gd name="connsiteX2" fmla="*/ 1978925 w 5895832"/>
                <a:gd name="connsiteY2" fmla="*/ 559558 h 575354"/>
                <a:gd name="connsiteX3" fmla="*/ 3930555 w 5895832"/>
                <a:gd name="connsiteY3" fmla="*/ 491319 h 575354"/>
                <a:gd name="connsiteX4" fmla="*/ 4339988 w 5895832"/>
                <a:gd name="connsiteY4" fmla="*/ 382137 h 575354"/>
                <a:gd name="connsiteX5" fmla="*/ 4653886 w 5895832"/>
                <a:gd name="connsiteY5" fmla="*/ 341194 h 575354"/>
                <a:gd name="connsiteX6" fmla="*/ 5254388 w 5895832"/>
                <a:gd name="connsiteY6" fmla="*/ 27295 h 575354"/>
                <a:gd name="connsiteX7" fmla="*/ 5431809 w 5895832"/>
                <a:gd name="connsiteY7" fmla="*/ 54591 h 575354"/>
                <a:gd name="connsiteX8" fmla="*/ 5895832 w 5895832"/>
                <a:gd name="connsiteY8" fmla="*/ 0 h 575354"/>
                <a:gd name="connsiteX0" fmla="*/ 0 w 5895832"/>
                <a:gd name="connsiteY0" fmla="*/ 510620 h 581007"/>
                <a:gd name="connsiteX1" fmla="*/ 1801504 w 5895832"/>
                <a:gd name="connsiteY1" fmla="*/ 578859 h 581007"/>
                <a:gd name="connsiteX2" fmla="*/ 1978925 w 5895832"/>
                <a:gd name="connsiteY2" fmla="*/ 565211 h 581007"/>
                <a:gd name="connsiteX3" fmla="*/ 3930555 w 5895832"/>
                <a:gd name="connsiteY3" fmla="*/ 496972 h 581007"/>
                <a:gd name="connsiteX4" fmla="*/ 4339988 w 5895832"/>
                <a:gd name="connsiteY4" fmla="*/ 387790 h 581007"/>
                <a:gd name="connsiteX5" fmla="*/ 4653886 w 5895832"/>
                <a:gd name="connsiteY5" fmla="*/ 346847 h 581007"/>
                <a:gd name="connsiteX6" fmla="*/ 5254388 w 5895832"/>
                <a:gd name="connsiteY6" fmla="*/ 32948 h 581007"/>
                <a:gd name="connsiteX7" fmla="*/ 5895832 w 5895832"/>
                <a:gd name="connsiteY7" fmla="*/ 5653 h 581007"/>
                <a:gd name="connsiteX0" fmla="*/ 0 w 5895832"/>
                <a:gd name="connsiteY0" fmla="*/ 529030 h 599417"/>
                <a:gd name="connsiteX1" fmla="*/ 1801504 w 5895832"/>
                <a:gd name="connsiteY1" fmla="*/ 597269 h 599417"/>
                <a:gd name="connsiteX2" fmla="*/ 1978925 w 5895832"/>
                <a:gd name="connsiteY2" fmla="*/ 583621 h 599417"/>
                <a:gd name="connsiteX3" fmla="*/ 3930555 w 5895832"/>
                <a:gd name="connsiteY3" fmla="*/ 515382 h 599417"/>
                <a:gd name="connsiteX4" fmla="*/ 4339988 w 5895832"/>
                <a:gd name="connsiteY4" fmla="*/ 406200 h 599417"/>
                <a:gd name="connsiteX5" fmla="*/ 4653886 w 5895832"/>
                <a:gd name="connsiteY5" fmla="*/ 365257 h 599417"/>
                <a:gd name="connsiteX6" fmla="*/ 5254388 w 5895832"/>
                <a:gd name="connsiteY6" fmla="*/ 51358 h 599417"/>
                <a:gd name="connsiteX7" fmla="*/ 5895832 w 5895832"/>
                <a:gd name="connsiteY7" fmla="*/ 0 h 599417"/>
                <a:gd name="connsiteX0" fmla="*/ 0 w 5895832"/>
                <a:gd name="connsiteY0" fmla="*/ 529030 h 599417"/>
                <a:gd name="connsiteX1" fmla="*/ 1801504 w 5895832"/>
                <a:gd name="connsiteY1" fmla="*/ 597269 h 599417"/>
                <a:gd name="connsiteX2" fmla="*/ 1978925 w 5895832"/>
                <a:gd name="connsiteY2" fmla="*/ 583621 h 599417"/>
                <a:gd name="connsiteX3" fmla="*/ 3930555 w 5895832"/>
                <a:gd name="connsiteY3" fmla="*/ 515382 h 599417"/>
                <a:gd name="connsiteX4" fmla="*/ 4339988 w 5895832"/>
                <a:gd name="connsiteY4" fmla="*/ 406200 h 599417"/>
                <a:gd name="connsiteX5" fmla="*/ 4653886 w 5895832"/>
                <a:gd name="connsiteY5" fmla="*/ 365257 h 599417"/>
                <a:gd name="connsiteX6" fmla="*/ 5254388 w 5895832"/>
                <a:gd name="connsiteY6" fmla="*/ 51358 h 599417"/>
                <a:gd name="connsiteX7" fmla="*/ 5895832 w 5895832"/>
                <a:gd name="connsiteY7" fmla="*/ 0 h 599417"/>
                <a:gd name="connsiteX0" fmla="*/ 0 w 5895832"/>
                <a:gd name="connsiteY0" fmla="*/ 529030 h 599417"/>
                <a:gd name="connsiteX1" fmla="*/ 1801504 w 5895832"/>
                <a:gd name="connsiteY1" fmla="*/ 597269 h 599417"/>
                <a:gd name="connsiteX2" fmla="*/ 1978925 w 5895832"/>
                <a:gd name="connsiteY2" fmla="*/ 583621 h 599417"/>
                <a:gd name="connsiteX3" fmla="*/ 3930555 w 5895832"/>
                <a:gd name="connsiteY3" fmla="*/ 515382 h 599417"/>
                <a:gd name="connsiteX4" fmla="*/ 4339988 w 5895832"/>
                <a:gd name="connsiteY4" fmla="*/ 406200 h 599417"/>
                <a:gd name="connsiteX5" fmla="*/ 4653886 w 5895832"/>
                <a:gd name="connsiteY5" fmla="*/ 365257 h 599417"/>
                <a:gd name="connsiteX6" fmla="*/ 5254388 w 5895832"/>
                <a:gd name="connsiteY6" fmla="*/ 51358 h 599417"/>
                <a:gd name="connsiteX7" fmla="*/ 5895832 w 5895832"/>
                <a:gd name="connsiteY7" fmla="*/ 0 h 599417"/>
                <a:gd name="connsiteX0" fmla="*/ 0 w 5895832"/>
                <a:gd name="connsiteY0" fmla="*/ 529030 h 599417"/>
                <a:gd name="connsiteX1" fmla="*/ 1801504 w 5895832"/>
                <a:gd name="connsiteY1" fmla="*/ 597269 h 599417"/>
                <a:gd name="connsiteX2" fmla="*/ 1978925 w 5895832"/>
                <a:gd name="connsiteY2" fmla="*/ 583621 h 599417"/>
                <a:gd name="connsiteX3" fmla="*/ 3930555 w 5895832"/>
                <a:gd name="connsiteY3" fmla="*/ 515382 h 599417"/>
                <a:gd name="connsiteX4" fmla="*/ 4339988 w 5895832"/>
                <a:gd name="connsiteY4" fmla="*/ 436428 h 599417"/>
                <a:gd name="connsiteX5" fmla="*/ 4653886 w 5895832"/>
                <a:gd name="connsiteY5" fmla="*/ 365257 h 599417"/>
                <a:gd name="connsiteX6" fmla="*/ 5254388 w 5895832"/>
                <a:gd name="connsiteY6" fmla="*/ 51358 h 599417"/>
                <a:gd name="connsiteX7" fmla="*/ 5895832 w 5895832"/>
                <a:gd name="connsiteY7" fmla="*/ 0 h 59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5832" h="599417">
                  <a:moveTo>
                    <a:pt x="0" y="529030"/>
                  </a:moveTo>
                  <a:lnTo>
                    <a:pt x="1801504" y="597269"/>
                  </a:lnTo>
                  <a:cubicBezTo>
                    <a:pt x="2131325" y="606367"/>
                    <a:pt x="1978925" y="583621"/>
                    <a:pt x="1978925" y="583621"/>
                  </a:cubicBezTo>
                  <a:lnTo>
                    <a:pt x="3930555" y="515382"/>
                  </a:lnTo>
                  <a:cubicBezTo>
                    <a:pt x="4324065" y="490850"/>
                    <a:pt x="4219433" y="461449"/>
                    <a:pt x="4339988" y="436428"/>
                  </a:cubicBezTo>
                  <a:cubicBezTo>
                    <a:pt x="4460543" y="411407"/>
                    <a:pt x="4501486" y="429435"/>
                    <a:pt x="4653886" y="365257"/>
                  </a:cubicBezTo>
                  <a:cubicBezTo>
                    <a:pt x="4806286" y="301079"/>
                    <a:pt x="5047397" y="88170"/>
                    <a:pt x="5254388" y="51358"/>
                  </a:cubicBezTo>
                  <a:cubicBezTo>
                    <a:pt x="5461379" y="14546"/>
                    <a:pt x="5762198" y="29750"/>
                    <a:pt x="5895832" y="0"/>
                  </a:cubicBezTo>
                </a:path>
              </a:pathLst>
            </a:custGeom>
            <a:noFill/>
            <a:ln w="28575">
              <a:solidFill>
                <a:srgbClr val="9855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xmlns="" id="{6F01E783-4285-8745-8A55-792C250378D7}"/>
                </a:ext>
              </a:extLst>
            </p:cNvPr>
            <p:cNvSpPr/>
            <p:nvPr/>
          </p:nvSpPr>
          <p:spPr>
            <a:xfrm>
              <a:off x="10584548" y="3799512"/>
              <a:ext cx="1126241" cy="560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FF8A53"/>
                  </a:solidFill>
                  <a:latin typeface="Helvetica" pitchFamily="2" charset="0"/>
                </a:rPr>
                <a:t>Oro</a:t>
              </a: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xmlns="" id="{445A7390-4037-B540-8A9F-E4C2AB9FB474}"/>
                </a:ext>
              </a:extLst>
            </p:cNvPr>
            <p:cNvSpPr/>
            <p:nvPr/>
          </p:nvSpPr>
          <p:spPr>
            <a:xfrm>
              <a:off x="10713176" y="3143006"/>
              <a:ext cx="1126241" cy="560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Plata</a:t>
              </a: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xmlns="" id="{E86CCA16-B327-9947-8D0D-4CF0EA7332A5}"/>
                </a:ext>
              </a:extLst>
            </p:cNvPr>
            <p:cNvSpPr/>
            <p:nvPr/>
          </p:nvSpPr>
          <p:spPr>
            <a:xfrm>
              <a:off x="10697027" y="2682574"/>
              <a:ext cx="1126241" cy="560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985500"/>
                  </a:solidFill>
                  <a:latin typeface="Helvetica" pitchFamily="2" charset="0"/>
                </a:rPr>
                <a:t>Cobre</a:t>
              </a: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B2376619-532E-694F-BB4A-6ECF3154C6E6}"/>
              </a:ext>
            </a:extLst>
          </p:cNvPr>
          <p:cNvSpPr/>
          <p:nvPr/>
        </p:nvSpPr>
        <p:spPr>
          <a:xfrm>
            <a:off x="3535389" y="4367816"/>
            <a:ext cx="1563301" cy="6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Q (volumen)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24C98012-747D-E34C-B87D-359A998E3CB4}"/>
              </a:ext>
            </a:extLst>
          </p:cNvPr>
          <p:cNvSpPr/>
          <p:nvPr/>
        </p:nvSpPr>
        <p:spPr>
          <a:xfrm>
            <a:off x="3568047" y="5752481"/>
            <a:ext cx="1563301" cy="6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I (Inversión)</a:t>
            </a:r>
          </a:p>
        </p:txBody>
      </p:sp>
    </p:spTree>
    <p:extLst>
      <p:ext uri="{BB962C8B-B14F-4D97-AF65-F5344CB8AC3E}">
        <p14:creationId xmlns:p14="http://schemas.microsoft.com/office/powerpoint/2010/main" val="180101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1688831" y="121784"/>
            <a:ext cx="8814338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El </a:t>
            </a:r>
            <a:r>
              <a:rPr lang="es-ES" sz="4000" b="1" dirty="0">
                <a:solidFill>
                  <a:srgbClr val="985500"/>
                </a:solidFill>
                <a:latin typeface="Helvetica" pitchFamily="2" charset="0"/>
              </a:rPr>
              <a:t>COBRE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ha sido el actor principal en el </a:t>
            </a:r>
            <a:r>
              <a:rPr lang="es-ES" sz="4000" b="1" dirty="0">
                <a:solidFill>
                  <a:srgbClr val="FF0000"/>
                </a:solidFill>
                <a:latin typeface="Helvetica" pitchFamily="2" charset="0"/>
              </a:rPr>
              <a:t>PERÚ</a:t>
            </a:r>
            <a:endParaRPr lang="es-PE" sz="4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378A700-BD09-504B-A045-70F656A51672}"/>
              </a:ext>
            </a:extLst>
          </p:cNvPr>
          <p:cNvSpPr/>
          <p:nvPr/>
        </p:nvSpPr>
        <p:spPr>
          <a:xfrm>
            <a:off x="11421688" y="6595458"/>
            <a:ext cx="780308" cy="329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BCRP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xmlns="" id="{65451B9F-FEBC-BD45-87E6-F54622B68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084424"/>
              </p:ext>
            </p:extLst>
          </p:nvPr>
        </p:nvGraphicFramePr>
        <p:xfrm>
          <a:off x="275771" y="1308099"/>
          <a:ext cx="11553372" cy="513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631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512A97AB-BD42-6248-A59A-6EB5ACA86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667042"/>
              </p:ext>
            </p:extLst>
          </p:nvPr>
        </p:nvGraphicFramePr>
        <p:xfrm>
          <a:off x="4825383" y="249384"/>
          <a:ext cx="7676962" cy="665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7BB0D2-6D4D-224B-939B-830831A1E1ED}"/>
              </a:ext>
            </a:extLst>
          </p:cNvPr>
          <p:cNvSpPr/>
          <p:nvPr/>
        </p:nvSpPr>
        <p:spPr>
          <a:xfrm>
            <a:off x="5801878" y="257566"/>
            <a:ext cx="5943863" cy="42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Participación en Producción Mundial </a:t>
            </a:r>
            <a:r>
              <a:rPr lang="es-ES" b="1" dirty="0" smtClean="0">
                <a:solidFill>
                  <a:schemeClr val="tx1"/>
                </a:solidFill>
                <a:latin typeface="Helvetica" pitchFamily="2" charset="0"/>
              </a:rPr>
              <a:t> de Cobre 2017</a:t>
            </a:r>
            <a:endParaRPr lang="es-ES" b="1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(% y Miles de Tonelada)</a:t>
            </a:r>
            <a:endParaRPr lang="es-PE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321975" y="2675466"/>
            <a:ext cx="5311096" cy="1553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>
                <a:solidFill>
                  <a:srgbClr val="FF0000"/>
                </a:solidFill>
                <a:latin typeface="Helvetica" pitchFamily="2" charset="0"/>
              </a:rPr>
              <a:t>Per</a:t>
            </a:r>
            <a:r>
              <a:rPr lang="es-PE" sz="3600" b="1" dirty="0">
                <a:solidFill>
                  <a:srgbClr val="FF0000"/>
                </a:solidFill>
                <a:latin typeface="Helvetica" pitchFamily="2" charset="0"/>
              </a:rPr>
              <a:t>ú</a:t>
            </a:r>
            <a:r>
              <a:rPr lang="es-PE" sz="3600" b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s-PE" sz="3600" b="1" dirty="0">
                <a:solidFill>
                  <a:schemeClr val="tx1"/>
                </a:solidFill>
                <a:latin typeface="Helvetica" pitchFamily="2" charset="0"/>
              </a:rPr>
              <a:t>es el segundo productor </a:t>
            </a:r>
            <a:r>
              <a:rPr lang="es-PE" sz="3600" b="1" dirty="0" smtClean="0">
                <a:solidFill>
                  <a:schemeClr val="tx1"/>
                </a:solidFill>
                <a:latin typeface="Helvetica" pitchFamily="2" charset="0"/>
              </a:rPr>
              <a:t>mundial de cobre</a:t>
            </a:r>
            <a:endParaRPr lang="es-PE" sz="3600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s-PE" sz="3600" b="1" dirty="0">
              <a:solidFill>
                <a:srgbClr val="0070C0"/>
              </a:solidFill>
              <a:latin typeface="Helvetica" pitchFamily="2" charset="0"/>
            </a:endParaRPr>
          </a:p>
          <a:p>
            <a:r>
              <a:rPr lang="es-ES" sz="3600" b="1" dirty="0">
                <a:solidFill>
                  <a:srgbClr val="0070C0"/>
                </a:solidFill>
                <a:latin typeface="Helvetica" pitchFamily="2" charset="0"/>
              </a:rPr>
              <a:t>Chile</a:t>
            </a:r>
            <a:r>
              <a:rPr lang="es-ES" sz="3600" b="1" dirty="0">
                <a:solidFill>
                  <a:schemeClr val="tx1"/>
                </a:solidFill>
                <a:latin typeface="Helvetica" pitchFamily="2" charset="0"/>
              </a:rPr>
              <a:t> es el </a:t>
            </a:r>
            <a:r>
              <a:rPr lang="es-ES" sz="4000" b="1" dirty="0">
                <a:solidFill>
                  <a:schemeClr val="tx1"/>
                </a:solidFill>
                <a:latin typeface="Helvetica" pitchFamily="2" charset="0"/>
              </a:rPr>
              <a:t>LÍDER</a:t>
            </a:r>
            <a:endParaRPr lang="es-ES" sz="36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74F7522-85A4-3142-BCDB-3AA68FFCBB4F}"/>
              </a:ext>
            </a:extLst>
          </p:cNvPr>
          <p:cNvSpPr/>
          <p:nvPr/>
        </p:nvSpPr>
        <p:spPr>
          <a:xfrm>
            <a:off x="8180616" y="6528958"/>
            <a:ext cx="4071256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Fuente: USGS</a:t>
            </a:r>
          </a:p>
        </p:txBody>
      </p:sp>
    </p:spTree>
    <p:extLst>
      <p:ext uri="{BB962C8B-B14F-4D97-AF65-F5344CB8AC3E}">
        <p14:creationId xmlns:p14="http://schemas.microsoft.com/office/powerpoint/2010/main" val="117784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926DFDA-6ADC-E846-B00D-69EBC8EB7344}"/>
              </a:ext>
            </a:extLst>
          </p:cNvPr>
          <p:cNvSpPr/>
          <p:nvPr/>
        </p:nvSpPr>
        <p:spPr>
          <a:xfrm>
            <a:off x="192210" y="1182727"/>
            <a:ext cx="3153051" cy="72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Problemas SINDICALES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166993" y="304943"/>
            <a:ext cx="7766677" cy="505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…pero </a:t>
            </a:r>
            <a:r>
              <a:rPr lang="es-ES" sz="3200" b="1" dirty="0">
                <a:solidFill>
                  <a:srgbClr val="0070C0"/>
                </a:solidFill>
                <a:latin typeface="Helvetica" pitchFamily="2" charset="0"/>
              </a:rPr>
              <a:t>Chile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 tiene </a:t>
            </a:r>
            <a:r>
              <a:rPr lang="es-ES" sz="3600" b="1" dirty="0">
                <a:solidFill>
                  <a:srgbClr val="FF0000"/>
                </a:solidFill>
                <a:latin typeface="Helvetica" pitchFamily="2" charset="0"/>
              </a:rPr>
              <a:t>PROBLEMAS</a:t>
            </a:r>
            <a:endParaRPr lang="es-PE" sz="48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EA011A1-75D9-174F-A6D4-CECE5EED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0" y="1795796"/>
            <a:ext cx="3153052" cy="25679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5549BC-A7E3-1C47-BB01-AF7329F1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0" y="4380065"/>
            <a:ext cx="3153052" cy="1618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1370F81-97DC-E545-895E-F6FFB2B1B8B6}"/>
              </a:ext>
            </a:extLst>
          </p:cNvPr>
          <p:cNvSpPr/>
          <p:nvPr/>
        </p:nvSpPr>
        <p:spPr>
          <a:xfrm>
            <a:off x="4373626" y="1182727"/>
            <a:ext cx="3434936" cy="72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COSTOS de energía ALTOS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6B1A8CA-4D6F-894C-970B-2CB707D5009C}"/>
              </a:ext>
            </a:extLst>
          </p:cNvPr>
          <p:cNvSpPr/>
          <p:nvPr/>
        </p:nvSpPr>
        <p:spPr>
          <a:xfrm>
            <a:off x="8918138" y="1187804"/>
            <a:ext cx="3153051" cy="72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Depósitos de MENOR RENTABILIDAD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6239FDE-EE26-E44B-ABDB-64E2E24E0605}"/>
              </a:ext>
            </a:extLst>
          </p:cNvPr>
          <p:cNvSpPr/>
          <p:nvPr/>
        </p:nvSpPr>
        <p:spPr>
          <a:xfrm>
            <a:off x="3707713" y="5493840"/>
            <a:ext cx="4561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Costo MW/h estimado por MG en base a reporte OSINERGMIN</a:t>
            </a:r>
          </a:p>
          <a:p>
            <a:r>
              <a:rPr lang="es-PE" sz="1200" dirty="0"/>
              <a:t>Fuente: OSINERGMIN,  McKinsey &amp; Co.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1B558F5-9962-8041-A947-1DE283D3C682}"/>
              </a:ext>
            </a:extLst>
          </p:cNvPr>
          <p:cNvSpPr/>
          <p:nvPr/>
        </p:nvSpPr>
        <p:spPr>
          <a:xfrm>
            <a:off x="4514569" y="1674929"/>
            <a:ext cx="3153051" cy="72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>
                <a:solidFill>
                  <a:schemeClr val="tx1"/>
                </a:solidFill>
                <a:latin typeface="Helvetica" pitchFamily="2" charset="0"/>
              </a:rPr>
              <a:t>Dólares por MW/h</a:t>
            </a:r>
            <a:endParaRPr lang="es-PE" b="1" u="sng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72FA362-0627-7540-B32D-1B921508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517" y="2375890"/>
            <a:ext cx="3138672" cy="3017954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46EB573C-6C64-7B4E-8125-9BD9411D3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158824"/>
              </p:ext>
            </p:extLst>
          </p:nvPr>
        </p:nvGraphicFramePr>
        <p:xfrm>
          <a:off x="3742267" y="2158998"/>
          <a:ext cx="4859867" cy="33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1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189436" y="5701260"/>
            <a:ext cx="11777741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1"/>
                </a:solidFill>
                <a:latin typeface="Helvetica" pitchFamily="2" charset="0"/>
              </a:rPr>
              <a:t>GRAN OPORTUNIDAD: </a:t>
            </a:r>
            <a:r>
              <a:rPr lang="es-PE" sz="2800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s-PE" sz="2000" b="1" dirty="0">
                <a:solidFill>
                  <a:schemeClr val="tx1"/>
                </a:solidFill>
                <a:latin typeface="Helvetica" pitchFamily="2" charset="0"/>
              </a:rPr>
              <a:t>Oferta con problemas, demanda crece y </a:t>
            </a:r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Los </a:t>
            </a:r>
            <a:r>
              <a:rPr lang="es-ES" sz="2800" b="1" dirty="0" smtClean="0">
                <a:solidFill>
                  <a:schemeClr val="tx1"/>
                </a:solidFill>
                <a:latin typeface="Helvetica" pitchFamily="2" charset="0"/>
              </a:rPr>
              <a:t>Precios Suben</a:t>
            </a:r>
            <a:r>
              <a:rPr lang="es-ES" sz="2000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latin typeface="Helvetica" pitchFamily="2" charset="0"/>
              </a:rPr>
              <a:t>nuevamente</a:t>
            </a:r>
            <a:endParaRPr lang="es-PE" sz="2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7715CE71-4955-284B-9D78-F02069D317D5}"/>
              </a:ext>
            </a:extLst>
          </p:cNvPr>
          <p:cNvSpPr/>
          <p:nvPr/>
        </p:nvSpPr>
        <p:spPr>
          <a:xfrm>
            <a:off x="5861079" y="2431969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027D840F-16FB-3C44-A6A9-34F573D3D454}"/>
              </a:ext>
            </a:extLst>
          </p:cNvPr>
          <p:cNvSpPr/>
          <p:nvPr/>
        </p:nvSpPr>
        <p:spPr>
          <a:xfrm>
            <a:off x="5045791" y="3402801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D6BA5E13-E9C0-5F4C-9BB0-843CF6CE85EB}"/>
              </a:ext>
            </a:extLst>
          </p:cNvPr>
          <p:cNvSpPr/>
          <p:nvPr/>
        </p:nvSpPr>
        <p:spPr>
          <a:xfrm>
            <a:off x="4798836" y="2611944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D1D23DDC-F13D-7149-85D2-8DEDCC3A1C5E}"/>
              </a:ext>
            </a:extLst>
          </p:cNvPr>
          <p:cNvSpPr/>
          <p:nvPr/>
        </p:nvSpPr>
        <p:spPr>
          <a:xfrm>
            <a:off x="5600076" y="3147516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0" name="Conector angular 29">
            <a:extLst>
              <a:ext uri="{FF2B5EF4-FFF2-40B4-BE49-F238E27FC236}">
                <a16:creationId xmlns:a16="http://schemas.microsoft.com/office/drawing/2014/main" xmlns="" id="{E6CD99B1-A023-B94F-912B-B50768C8F6D1}"/>
              </a:ext>
            </a:extLst>
          </p:cNvPr>
          <p:cNvCxnSpPr>
            <a:stCxn id="27" idx="3"/>
            <a:endCxn id="25" idx="1"/>
          </p:cNvCxnSpPr>
          <p:nvPr/>
        </p:nvCxnSpPr>
        <p:spPr>
          <a:xfrm flipV="1">
            <a:off x="5106167" y="2585635"/>
            <a:ext cx="754912" cy="179975"/>
          </a:xfrm>
          <a:prstGeom prst="bentConnector3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>
            <a:extLst>
              <a:ext uri="{FF2B5EF4-FFF2-40B4-BE49-F238E27FC236}">
                <a16:creationId xmlns:a16="http://schemas.microsoft.com/office/drawing/2014/main" xmlns="" id="{99273027-17A4-3B4B-A058-8B7E167BF36C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rot="5400000" flipH="1" flipV="1">
            <a:off x="5275351" y="2663407"/>
            <a:ext cx="663501" cy="815288"/>
          </a:xfrm>
          <a:prstGeom prst="bentConnector3">
            <a:avLst>
              <a:gd name="adj1" fmla="val 5000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>
            <a:extLst>
              <a:ext uri="{FF2B5EF4-FFF2-40B4-BE49-F238E27FC236}">
                <a16:creationId xmlns:a16="http://schemas.microsoft.com/office/drawing/2014/main" xmlns="" id="{8F303B02-1436-3548-9832-DFE45FA475EE}"/>
              </a:ext>
            </a:extLst>
          </p:cNvPr>
          <p:cNvCxnSpPr>
            <a:cxnSpLocks/>
            <a:stCxn id="27" idx="2"/>
            <a:endCxn id="26" idx="1"/>
          </p:cNvCxnSpPr>
          <p:nvPr/>
        </p:nvCxnSpPr>
        <p:spPr>
          <a:xfrm rot="16200000" flipH="1">
            <a:off x="4680550" y="3191226"/>
            <a:ext cx="637192" cy="93289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>
            <a:extLst>
              <a:ext uri="{FF2B5EF4-FFF2-40B4-BE49-F238E27FC236}">
                <a16:creationId xmlns:a16="http://schemas.microsoft.com/office/drawing/2014/main" xmlns="" id="{6D071201-8F46-8F43-92A4-BF81F36FC62B}"/>
              </a:ext>
            </a:extLst>
          </p:cNvPr>
          <p:cNvCxnSpPr>
            <a:cxnSpLocks/>
            <a:stCxn id="27" idx="1"/>
            <a:endCxn id="25" idx="0"/>
          </p:cNvCxnSpPr>
          <p:nvPr/>
        </p:nvCxnSpPr>
        <p:spPr>
          <a:xfrm rot="10800000" flipH="1">
            <a:off x="4798835" y="2431970"/>
            <a:ext cx="1215909" cy="333641"/>
          </a:xfrm>
          <a:prstGeom prst="bentConnector4">
            <a:avLst>
              <a:gd name="adj1" fmla="val -18801"/>
              <a:gd name="adj2" fmla="val 168517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>
            <a:extLst>
              <a:ext uri="{FF2B5EF4-FFF2-40B4-BE49-F238E27FC236}">
                <a16:creationId xmlns:a16="http://schemas.microsoft.com/office/drawing/2014/main" xmlns="" id="{EA6A1EAD-18D6-814D-8B71-2F1A9D8D7277}"/>
              </a:ext>
            </a:extLst>
          </p:cNvPr>
          <p:cNvCxnSpPr>
            <a:cxnSpLocks/>
            <a:stCxn id="27" idx="1"/>
            <a:endCxn id="26" idx="1"/>
          </p:cNvCxnSpPr>
          <p:nvPr/>
        </p:nvCxnSpPr>
        <p:spPr>
          <a:xfrm rot="10800000" flipH="1" flipV="1">
            <a:off x="4798836" y="2765610"/>
            <a:ext cx="246955" cy="790857"/>
          </a:xfrm>
          <a:prstGeom prst="bentConnector3">
            <a:avLst>
              <a:gd name="adj1" fmla="val -59919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>
            <a:extLst>
              <a:ext uri="{FF2B5EF4-FFF2-40B4-BE49-F238E27FC236}">
                <a16:creationId xmlns:a16="http://schemas.microsoft.com/office/drawing/2014/main" xmlns="" id="{2010DCB9-2285-7A48-8018-EA355621AA75}"/>
              </a:ext>
            </a:extLst>
          </p:cNvPr>
          <p:cNvCxnSpPr>
            <a:cxnSpLocks/>
            <a:stCxn id="27" idx="3"/>
            <a:endCxn id="28" idx="0"/>
          </p:cNvCxnSpPr>
          <p:nvPr/>
        </p:nvCxnSpPr>
        <p:spPr>
          <a:xfrm>
            <a:off x="5106167" y="2765610"/>
            <a:ext cx="647575" cy="381906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>
            <a:extLst>
              <a:ext uri="{FF2B5EF4-FFF2-40B4-BE49-F238E27FC236}">
                <a16:creationId xmlns:a16="http://schemas.microsoft.com/office/drawing/2014/main" xmlns="" id="{EF7DF8A3-D26B-8343-AC2D-BD23C951FCC1}"/>
              </a:ext>
            </a:extLst>
          </p:cNvPr>
          <p:cNvCxnSpPr>
            <a:cxnSpLocks/>
            <a:stCxn id="25" idx="3"/>
            <a:endCxn id="28" idx="3"/>
          </p:cNvCxnSpPr>
          <p:nvPr/>
        </p:nvCxnSpPr>
        <p:spPr>
          <a:xfrm flipH="1">
            <a:off x="5907407" y="2585635"/>
            <a:ext cx="261003" cy="715547"/>
          </a:xfrm>
          <a:prstGeom prst="bentConnector3">
            <a:avLst>
              <a:gd name="adj1" fmla="val -87585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>
            <a:extLst>
              <a:ext uri="{FF2B5EF4-FFF2-40B4-BE49-F238E27FC236}">
                <a16:creationId xmlns:a16="http://schemas.microsoft.com/office/drawing/2014/main" xmlns="" id="{BF5AE63C-C122-6F43-BACE-5BABE73D7A30}"/>
              </a:ext>
            </a:extLst>
          </p:cNvPr>
          <p:cNvCxnSpPr>
            <a:cxnSpLocks/>
            <a:stCxn id="28" idx="2"/>
            <a:endCxn id="26" idx="2"/>
          </p:cNvCxnSpPr>
          <p:nvPr/>
        </p:nvCxnSpPr>
        <p:spPr>
          <a:xfrm rot="5400000">
            <a:off x="5348957" y="3305347"/>
            <a:ext cx="255286" cy="554286"/>
          </a:xfrm>
          <a:prstGeom prst="bentConnector3">
            <a:avLst>
              <a:gd name="adj1" fmla="val 157964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>
            <a:extLst>
              <a:ext uri="{FF2B5EF4-FFF2-40B4-BE49-F238E27FC236}">
                <a16:creationId xmlns:a16="http://schemas.microsoft.com/office/drawing/2014/main" xmlns="" id="{7DE5AFA5-F527-3542-9A65-09AE3D6DA331}"/>
              </a:ext>
            </a:extLst>
          </p:cNvPr>
          <p:cNvCxnSpPr>
            <a:cxnSpLocks/>
            <a:stCxn id="28" idx="1"/>
            <a:endCxn id="27" idx="0"/>
          </p:cNvCxnSpPr>
          <p:nvPr/>
        </p:nvCxnSpPr>
        <p:spPr>
          <a:xfrm rot="10800000">
            <a:off x="4952502" y="2611945"/>
            <a:ext cx="647575" cy="689237"/>
          </a:xfrm>
          <a:prstGeom prst="bentConnector4">
            <a:avLst>
              <a:gd name="adj1" fmla="val 38135"/>
              <a:gd name="adj2" fmla="val 121469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C55123CE-4FE2-E542-9710-2EAC415F1356}"/>
              </a:ext>
            </a:extLst>
          </p:cNvPr>
          <p:cNvSpPr/>
          <p:nvPr/>
        </p:nvSpPr>
        <p:spPr>
          <a:xfrm>
            <a:off x="6574214" y="1737341"/>
            <a:ext cx="1500486" cy="61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Autos eléctricos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A12A556D-C502-604C-9527-B6FE4B1FF824}"/>
              </a:ext>
            </a:extLst>
          </p:cNvPr>
          <p:cNvSpPr/>
          <p:nvPr/>
        </p:nvSpPr>
        <p:spPr>
          <a:xfrm>
            <a:off x="5907407" y="4254583"/>
            <a:ext cx="2399690" cy="61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Urbanización de países emergentes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A0FF6B30-A2FA-2F4B-BC3E-A6B586F11A40}"/>
              </a:ext>
            </a:extLst>
          </p:cNvPr>
          <p:cNvSpPr/>
          <p:nvPr/>
        </p:nvSpPr>
        <p:spPr>
          <a:xfrm>
            <a:off x="3248846" y="1431419"/>
            <a:ext cx="2027443" cy="61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Helvetica" pitchFamily="2" charset="0"/>
              </a:rPr>
              <a:t>Crecimiento global</a:t>
            </a:r>
            <a:endParaRPr lang="es-P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E779F514-D1BD-8540-AD6A-9E49ECF5BDC6}"/>
              </a:ext>
            </a:extLst>
          </p:cNvPr>
          <p:cNvSpPr/>
          <p:nvPr/>
        </p:nvSpPr>
        <p:spPr>
          <a:xfrm>
            <a:off x="6048646" y="1626984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4F94DDF-973F-3641-8EB7-BD17D5610ADD}"/>
              </a:ext>
            </a:extLst>
          </p:cNvPr>
          <p:cNvSpPr/>
          <p:nvPr/>
        </p:nvSpPr>
        <p:spPr>
          <a:xfrm>
            <a:off x="3829728" y="3151206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D1C5063D-8203-554D-8491-AD4169A39724}"/>
              </a:ext>
            </a:extLst>
          </p:cNvPr>
          <p:cNvSpPr/>
          <p:nvPr/>
        </p:nvSpPr>
        <p:spPr>
          <a:xfrm>
            <a:off x="4561237" y="4661078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90A7BD9D-9EBF-AA40-9F3C-D8B098F75A2F}"/>
              </a:ext>
            </a:extLst>
          </p:cNvPr>
          <p:cNvSpPr/>
          <p:nvPr/>
        </p:nvSpPr>
        <p:spPr>
          <a:xfrm>
            <a:off x="7483583" y="3592993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3F00D4FB-6326-6249-A7CB-C4CC27D0750B}"/>
              </a:ext>
            </a:extLst>
          </p:cNvPr>
          <p:cNvSpPr/>
          <p:nvPr/>
        </p:nvSpPr>
        <p:spPr>
          <a:xfrm>
            <a:off x="6752031" y="2846184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C5EAFE02-8ACE-C445-863B-518B901FEEA4}"/>
              </a:ext>
            </a:extLst>
          </p:cNvPr>
          <p:cNvSpPr/>
          <p:nvPr/>
        </p:nvSpPr>
        <p:spPr>
          <a:xfrm>
            <a:off x="5299770" y="4094073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2CE74C10-6F33-AC46-9DD8-26D01B5C9D8A}"/>
              </a:ext>
            </a:extLst>
          </p:cNvPr>
          <p:cNvSpPr/>
          <p:nvPr/>
        </p:nvSpPr>
        <p:spPr>
          <a:xfrm>
            <a:off x="5329630" y="1204953"/>
            <a:ext cx="307331" cy="307331"/>
          </a:xfrm>
          <a:prstGeom prst="rect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0" name="Conector angular 59">
            <a:extLst>
              <a:ext uri="{FF2B5EF4-FFF2-40B4-BE49-F238E27FC236}">
                <a16:creationId xmlns:a16="http://schemas.microsoft.com/office/drawing/2014/main" xmlns="" id="{4F1A51E7-FA75-B741-A757-75DE2DCD3A29}"/>
              </a:ext>
            </a:extLst>
          </p:cNvPr>
          <p:cNvCxnSpPr>
            <a:cxnSpLocks/>
            <a:stCxn id="27" idx="0"/>
            <a:endCxn id="59" idx="2"/>
          </p:cNvCxnSpPr>
          <p:nvPr/>
        </p:nvCxnSpPr>
        <p:spPr>
          <a:xfrm rot="5400000" flipH="1" flipV="1">
            <a:off x="4668069" y="1796717"/>
            <a:ext cx="1099660" cy="530794"/>
          </a:xfrm>
          <a:prstGeom prst="bentConnector3">
            <a:avLst>
              <a:gd name="adj1" fmla="val 5000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61">
            <a:extLst>
              <a:ext uri="{FF2B5EF4-FFF2-40B4-BE49-F238E27FC236}">
                <a16:creationId xmlns:a16="http://schemas.microsoft.com/office/drawing/2014/main" xmlns="" id="{22A2396F-8B43-2A49-9B4E-8C01D037380B}"/>
              </a:ext>
            </a:extLst>
          </p:cNvPr>
          <p:cNvCxnSpPr>
            <a:cxnSpLocks/>
            <a:stCxn id="59" idx="3"/>
            <a:endCxn id="32" idx="0"/>
          </p:cNvCxnSpPr>
          <p:nvPr/>
        </p:nvCxnSpPr>
        <p:spPr>
          <a:xfrm>
            <a:off x="5636961" y="1358619"/>
            <a:ext cx="565351" cy="268365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>
            <a:extLst>
              <a:ext uri="{FF2B5EF4-FFF2-40B4-BE49-F238E27FC236}">
                <a16:creationId xmlns:a16="http://schemas.microsoft.com/office/drawing/2014/main" xmlns="" id="{BA2C4361-BD12-8D46-8D87-66A86099CDE6}"/>
              </a:ext>
            </a:extLst>
          </p:cNvPr>
          <p:cNvCxnSpPr>
            <a:cxnSpLocks/>
            <a:stCxn id="32" idx="1"/>
            <a:endCxn id="27" idx="3"/>
          </p:cNvCxnSpPr>
          <p:nvPr/>
        </p:nvCxnSpPr>
        <p:spPr>
          <a:xfrm rot="10800000" flipV="1">
            <a:off x="5106168" y="1780650"/>
            <a:ext cx="942479" cy="984960"/>
          </a:xfrm>
          <a:prstGeom prst="bentConnector3">
            <a:avLst>
              <a:gd name="adj1" fmla="val 5000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r 67">
            <a:extLst>
              <a:ext uri="{FF2B5EF4-FFF2-40B4-BE49-F238E27FC236}">
                <a16:creationId xmlns:a16="http://schemas.microsoft.com/office/drawing/2014/main" xmlns="" id="{700DD767-33B6-DC44-A6F5-D48013B8E4F1}"/>
              </a:ext>
            </a:extLst>
          </p:cNvPr>
          <p:cNvCxnSpPr>
            <a:cxnSpLocks/>
            <a:stCxn id="52" idx="0"/>
            <a:endCxn id="32" idx="2"/>
          </p:cNvCxnSpPr>
          <p:nvPr/>
        </p:nvCxnSpPr>
        <p:spPr>
          <a:xfrm rot="16200000" flipV="1">
            <a:off x="6098071" y="2038557"/>
            <a:ext cx="911869" cy="703385"/>
          </a:xfrm>
          <a:prstGeom prst="bentConnector3">
            <a:avLst>
              <a:gd name="adj1" fmla="val 5000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angular 70">
            <a:extLst>
              <a:ext uri="{FF2B5EF4-FFF2-40B4-BE49-F238E27FC236}">
                <a16:creationId xmlns:a16="http://schemas.microsoft.com/office/drawing/2014/main" xmlns="" id="{56BB65BC-7C52-2646-B9E2-43E1729FEBE5}"/>
              </a:ext>
            </a:extLst>
          </p:cNvPr>
          <p:cNvCxnSpPr>
            <a:cxnSpLocks/>
            <a:stCxn id="32" idx="3"/>
            <a:endCxn id="25" idx="2"/>
          </p:cNvCxnSpPr>
          <p:nvPr/>
        </p:nvCxnSpPr>
        <p:spPr>
          <a:xfrm flipH="1">
            <a:off x="6014745" y="1780650"/>
            <a:ext cx="341232" cy="958650"/>
          </a:xfrm>
          <a:prstGeom prst="bentConnector4">
            <a:avLst>
              <a:gd name="adj1" fmla="val -66993"/>
              <a:gd name="adj2" fmla="val 123846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r 73">
            <a:extLst>
              <a:ext uri="{FF2B5EF4-FFF2-40B4-BE49-F238E27FC236}">
                <a16:creationId xmlns:a16="http://schemas.microsoft.com/office/drawing/2014/main" xmlns="" id="{C5FDF5B2-6824-5441-9DB0-5C19A6DD66B9}"/>
              </a:ext>
            </a:extLst>
          </p:cNvPr>
          <p:cNvCxnSpPr>
            <a:cxnSpLocks/>
            <a:stCxn id="47" idx="0"/>
            <a:endCxn id="25" idx="3"/>
          </p:cNvCxnSpPr>
          <p:nvPr/>
        </p:nvCxnSpPr>
        <p:spPr>
          <a:xfrm rot="16200000" flipV="1">
            <a:off x="6399151" y="2354894"/>
            <a:ext cx="1007358" cy="1468839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>
            <a:extLst>
              <a:ext uri="{FF2B5EF4-FFF2-40B4-BE49-F238E27FC236}">
                <a16:creationId xmlns:a16="http://schemas.microsoft.com/office/drawing/2014/main" xmlns="" id="{E0C817B2-26B4-1848-95D7-82EAF38556E4}"/>
              </a:ext>
            </a:extLst>
          </p:cNvPr>
          <p:cNvCxnSpPr>
            <a:cxnSpLocks/>
            <a:stCxn id="47" idx="2"/>
            <a:endCxn id="52" idx="2"/>
          </p:cNvCxnSpPr>
          <p:nvPr/>
        </p:nvCxnSpPr>
        <p:spPr>
          <a:xfrm rot="5400000" flipH="1">
            <a:off x="6898068" y="3161144"/>
            <a:ext cx="746809" cy="731552"/>
          </a:xfrm>
          <a:prstGeom prst="bentConnector3">
            <a:avLst>
              <a:gd name="adj1" fmla="val -3061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r 82">
            <a:extLst>
              <a:ext uri="{FF2B5EF4-FFF2-40B4-BE49-F238E27FC236}">
                <a16:creationId xmlns:a16="http://schemas.microsoft.com/office/drawing/2014/main" xmlns="" id="{22092DD7-230B-3545-8826-42901872C93B}"/>
              </a:ext>
            </a:extLst>
          </p:cNvPr>
          <p:cNvCxnSpPr>
            <a:cxnSpLocks/>
            <a:stCxn id="25" idx="2"/>
            <a:endCxn id="47" idx="1"/>
          </p:cNvCxnSpPr>
          <p:nvPr/>
        </p:nvCxnSpPr>
        <p:spPr>
          <a:xfrm rot="16200000" flipH="1">
            <a:off x="6245485" y="2508560"/>
            <a:ext cx="1007359" cy="1468838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>
            <a:extLst>
              <a:ext uri="{FF2B5EF4-FFF2-40B4-BE49-F238E27FC236}">
                <a16:creationId xmlns:a16="http://schemas.microsoft.com/office/drawing/2014/main" xmlns="" id="{3A9E9615-8EC2-AF4F-9212-E5A78A27C8FF}"/>
              </a:ext>
            </a:extLst>
          </p:cNvPr>
          <p:cNvCxnSpPr>
            <a:cxnSpLocks/>
            <a:stCxn id="37" idx="2"/>
            <a:endCxn id="26" idx="2"/>
          </p:cNvCxnSpPr>
          <p:nvPr/>
        </p:nvCxnSpPr>
        <p:spPr>
          <a:xfrm rot="16200000" flipH="1">
            <a:off x="4465628" y="2976302"/>
            <a:ext cx="251595" cy="1216063"/>
          </a:xfrm>
          <a:prstGeom prst="bentConnector3">
            <a:avLst>
              <a:gd name="adj1" fmla="val 19086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>
            <a:extLst>
              <a:ext uri="{FF2B5EF4-FFF2-40B4-BE49-F238E27FC236}">
                <a16:creationId xmlns:a16="http://schemas.microsoft.com/office/drawing/2014/main" xmlns="" id="{89757D11-DDCC-744F-871E-A4B9D2E01E8B}"/>
              </a:ext>
            </a:extLst>
          </p:cNvPr>
          <p:cNvCxnSpPr>
            <a:cxnSpLocks/>
            <a:stCxn id="37" idx="0"/>
            <a:endCxn id="27" idx="1"/>
          </p:cNvCxnSpPr>
          <p:nvPr/>
        </p:nvCxnSpPr>
        <p:spPr>
          <a:xfrm rot="5400000" flipH="1" flipV="1">
            <a:off x="4198317" y="2550687"/>
            <a:ext cx="385596" cy="815442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r 89">
            <a:extLst>
              <a:ext uri="{FF2B5EF4-FFF2-40B4-BE49-F238E27FC236}">
                <a16:creationId xmlns:a16="http://schemas.microsoft.com/office/drawing/2014/main" xmlns="" id="{14ED6476-869E-834D-9AC0-D2823CF60E91}"/>
              </a:ext>
            </a:extLst>
          </p:cNvPr>
          <p:cNvCxnSpPr>
            <a:cxnSpLocks/>
            <a:stCxn id="43" idx="0"/>
            <a:endCxn id="26" idx="1"/>
          </p:cNvCxnSpPr>
          <p:nvPr/>
        </p:nvCxnSpPr>
        <p:spPr>
          <a:xfrm rot="5400000" flipH="1" flipV="1">
            <a:off x="4328042" y="3943329"/>
            <a:ext cx="1104611" cy="330888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r 99">
            <a:extLst>
              <a:ext uri="{FF2B5EF4-FFF2-40B4-BE49-F238E27FC236}">
                <a16:creationId xmlns:a16="http://schemas.microsoft.com/office/drawing/2014/main" xmlns="" id="{16960A82-7237-504D-A268-717836BF0C64}"/>
              </a:ext>
            </a:extLst>
          </p:cNvPr>
          <p:cNvCxnSpPr>
            <a:cxnSpLocks/>
            <a:stCxn id="43" idx="3"/>
            <a:endCxn id="58" idx="1"/>
          </p:cNvCxnSpPr>
          <p:nvPr/>
        </p:nvCxnSpPr>
        <p:spPr>
          <a:xfrm flipV="1">
            <a:off x="4868568" y="4247739"/>
            <a:ext cx="431202" cy="567005"/>
          </a:xfrm>
          <a:prstGeom prst="bentConnector3">
            <a:avLst>
              <a:gd name="adj1" fmla="val 50000"/>
            </a:avLst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102">
            <a:extLst>
              <a:ext uri="{FF2B5EF4-FFF2-40B4-BE49-F238E27FC236}">
                <a16:creationId xmlns:a16="http://schemas.microsoft.com/office/drawing/2014/main" xmlns="" id="{A4681B88-9201-F947-A6AA-39F7A83A1A1B}"/>
              </a:ext>
            </a:extLst>
          </p:cNvPr>
          <p:cNvCxnSpPr>
            <a:cxnSpLocks/>
            <a:stCxn id="58" idx="3"/>
            <a:endCxn id="25" idx="2"/>
          </p:cNvCxnSpPr>
          <p:nvPr/>
        </p:nvCxnSpPr>
        <p:spPr>
          <a:xfrm flipV="1">
            <a:off x="5607101" y="2739300"/>
            <a:ext cx="407644" cy="1508439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r 105">
            <a:extLst>
              <a:ext uri="{FF2B5EF4-FFF2-40B4-BE49-F238E27FC236}">
                <a16:creationId xmlns:a16="http://schemas.microsoft.com/office/drawing/2014/main" xmlns="" id="{ADBDE9E2-E412-1B47-92A5-7B5B1F0F4DFC}"/>
              </a:ext>
            </a:extLst>
          </p:cNvPr>
          <p:cNvCxnSpPr>
            <a:cxnSpLocks/>
            <a:stCxn id="58" idx="0"/>
            <a:endCxn id="47" idx="1"/>
          </p:cNvCxnSpPr>
          <p:nvPr/>
        </p:nvCxnSpPr>
        <p:spPr>
          <a:xfrm rot="5400000" flipH="1" flipV="1">
            <a:off x="6294802" y="2905293"/>
            <a:ext cx="347414" cy="2030147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r 114">
            <a:extLst>
              <a:ext uri="{FF2B5EF4-FFF2-40B4-BE49-F238E27FC236}">
                <a16:creationId xmlns:a16="http://schemas.microsoft.com/office/drawing/2014/main" xmlns="" id="{D7225C57-039C-6843-B22C-DF21A0EC9AC4}"/>
              </a:ext>
            </a:extLst>
          </p:cNvPr>
          <p:cNvCxnSpPr>
            <a:cxnSpLocks/>
            <a:stCxn id="37" idx="2"/>
            <a:endCxn id="43" idx="1"/>
          </p:cNvCxnSpPr>
          <p:nvPr/>
        </p:nvCxnSpPr>
        <p:spPr>
          <a:xfrm rot="16200000" flipH="1">
            <a:off x="3594212" y="3847718"/>
            <a:ext cx="1356207" cy="577843"/>
          </a:xfrm>
          <a:prstGeom prst="bentConnector2">
            <a:avLst/>
          </a:prstGeom>
          <a:solidFill>
            <a:srgbClr val="985500"/>
          </a:solidFill>
          <a:ln>
            <a:solidFill>
              <a:srgbClr val="98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ángulo 117">
            <a:extLst>
              <a:ext uri="{FF2B5EF4-FFF2-40B4-BE49-F238E27FC236}">
                <a16:creationId xmlns:a16="http://schemas.microsoft.com/office/drawing/2014/main" xmlns="" id="{33386EE5-7D12-0542-AE53-DF3CCD47461E}"/>
              </a:ext>
            </a:extLst>
          </p:cNvPr>
          <p:cNvSpPr/>
          <p:nvPr/>
        </p:nvSpPr>
        <p:spPr>
          <a:xfrm>
            <a:off x="11380636" y="6528958"/>
            <a:ext cx="871235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MINEM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AFB14FF-5CDB-E34C-BAE6-2EE953361F4B}"/>
              </a:ext>
            </a:extLst>
          </p:cNvPr>
          <p:cNvSpPr/>
          <p:nvPr/>
        </p:nvSpPr>
        <p:spPr>
          <a:xfrm>
            <a:off x="0" y="6286574"/>
            <a:ext cx="11682484" cy="520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214008" y="314216"/>
            <a:ext cx="11777741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…. y crecimiento de la DEMANDA MUNDIAL</a:t>
            </a:r>
            <a:endParaRPr lang="es-PE" sz="2000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1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7BB0D2-6D4D-224B-939B-830831A1E1ED}"/>
              </a:ext>
            </a:extLst>
          </p:cNvPr>
          <p:cNvSpPr/>
          <p:nvPr/>
        </p:nvSpPr>
        <p:spPr>
          <a:xfrm>
            <a:off x="230204" y="248376"/>
            <a:ext cx="8646044" cy="65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Helvetica" pitchFamily="2" charset="0"/>
              </a:rPr>
              <a:t>Perú tiene gran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s-ES" sz="3600" b="1" dirty="0">
                <a:solidFill>
                  <a:schemeClr val="tx1"/>
                </a:solidFill>
                <a:latin typeface="Helvetica" pitchFamily="2" charset="0"/>
              </a:rPr>
              <a:t>POTENCIAL</a:t>
            </a:r>
            <a:r>
              <a:rPr lang="es-ES" sz="3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Helvetica" pitchFamily="2" charset="0"/>
              </a:rPr>
              <a:t>geológico </a:t>
            </a:r>
            <a:endParaRPr lang="es-PE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8376106" y="3511633"/>
            <a:ext cx="3678739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El </a:t>
            </a:r>
            <a:r>
              <a:rPr lang="es-ES" sz="4000" b="1" dirty="0">
                <a:solidFill>
                  <a:srgbClr val="985500"/>
                </a:solidFill>
                <a:latin typeface="Helvetica" pitchFamily="2" charset="0"/>
              </a:rPr>
              <a:t>COBRE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es la gran oportunidad para el </a:t>
            </a:r>
            <a:r>
              <a:rPr lang="es-ES" sz="4000" b="1" dirty="0">
                <a:solidFill>
                  <a:srgbClr val="FF0000"/>
                </a:solidFill>
                <a:latin typeface="Helvetica" pitchFamily="2" charset="0"/>
              </a:rPr>
              <a:t>PERÚ</a:t>
            </a:r>
            <a:endParaRPr lang="es-PE" sz="4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xmlns="" id="{1861BB29-751C-1E4C-9B7F-A57F23F4F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65512"/>
              </p:ext>
            </p:extLst>
          </p:nvPr>
        </p:nvGraphicFramePr>
        <p:xfrm>
          <a:off x="471545" y="1768694"/>
          <a:ext cx="2963775" cy="4114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Moquegua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Quellaveco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Los Calatos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8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Tacna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Ampliación </a:t>
                      </a:r>
                      <a:r>
                        <a:rPr lang="es-PE" sz="1400" u="none" strike="noStrike" dirty="0" err="1">
                          <a:effectLst/>
                        </a:rPr>
                        <a:t>Toquepala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34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Arequipa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Tía María</a:t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Zafranal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Don Javier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5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Ica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Mina Justa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4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Huancavelica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Pukaqaqa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Áncash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Magistral</a:t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Racaycocha</a:t>
                      </a:r>
                      <a:r>
                        <a:rPr lang="es-PE" sz="1400" u="none" strike="noStrike" dirty="0">
                          <a:effectLst/>
                        </a:rPr>
                        <a:t> Sur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8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</a:rPr>
                        <a:t>Piura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Río Blanco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Junín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Ampliación </a:t>
                      </a:r>
                      <a:r>
                        <a:rPr lang="es-PE" sz="1400" u="none" strike="noStrike" dirty="0" err="1">
                          <a:effectLst/>
                        </a:rPr>
                        <a:t>Toromocho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Ariana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xmlns="" id="{3B5C5F9A-EAC3-B843-B0DA-3D2D8295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94936"/>
              </p:ext>
            </p:extLst>
          </p:nvPr>
        </p:nvGraphicFramePr>
        <p:xfrm>
          <a:off x="3478781" y="1734826"/>
          <a:ext cx="3216106" cy="4114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Cajamarca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Minas Conga</a:t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Michiquillay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La Granja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8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La Libertad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Ampliación La Arena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07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</a:rPr>
                        <a:t>Lambayeque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Cañariaco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7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Apurímac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Haquira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Los Chancas</a:t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Antilla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Trapiche</a:t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Anubia</a:t>
                      </a:r>
                      <a:r>
                        <a:rPr lang="es-PE" sz="1400" u="none" strike="noStrike" dirty="0">
                          <a:effectLst/>
                        </a:rPr>
                        <a:t/>
                      </a:r>
                      <a:br>
                        <a:rPr lang="es-PE" sz="1400" u="none" strike="noStrike" dirty="0">
                          <a:effectLst/>
                        </a:rPr>
                      </a:br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Cotabambas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8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Huánuco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- </a:t>
                      </a:r>
                      <a:r>
                        <a:rPr lang="es-PE" sz="1400" u="none" strike="noStrike" dirty="0" err="1">
                          <a:effectLst/>
                        </a:rPr>
                        <a:t>Rondoni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18" name="Rectángulo 117">
            <a:extLst>
              <a:ext uri="{FF2B5EF4-FFF2-40B4-BE49-F238E27FC236}">
                <a16:creationId xmlns:a16="http://schemas.microsoft.com/office/drawing/2014/main" xmlns="" id="{33386EE5-7D12-0542-AE53-DF3CCD47461E}"/>
              </a:ext>
            </a:extLst>
          </p:cNvPr>
          <p:cNvSpPr/>
          <p:nvPr/>
        </p:nvSpPr>
        <p:spPr>
          <a:xfrm>
            <a:off x="6259270" y="6476463"/>
            <a:ext cx="871235" cy="41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Helvetica" pitchFamily="2" charset="0"/>
              </a:rPr>
              <a:t>MINEM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7130505" y="3379744"/>
            <a:ext cx="891966" cy="92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15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9EBEE7B-4BAB-EB46-ABA4-16F78B61EAF2}"/>
              </a:ext>
            </a:extLst>
          </p:cNvPr>
          <p:cNvSpPr/>
          <p:nvPr/>
        </p:nvSpPr>
        <p:spPr>
          <a:xfrm>
            <a:off x="33825" y="201662"/>
            <a:ext cx="12186832" cy="44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Podemos </a:t>
            </a:r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DUPLICAR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nuevamente la producción de cobre en siguientes 10 años</a:t>
            </a:r>
            <a:endParaRPr lang="es-PE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695000"/>
              </p:ext>
            </p:extLst>
          </p:nvPr>
        </p:nvGraphicFramePr>
        <p:xfrm>
          <a:off x="319423" y="3643081"/>
          <a:ext cx="11562112" cy="329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EBD6C4A1-36EA-3C43-867D-DE59B81B0ABD}"/>
              </a:ext>
            </a:extLst>
          </p:cNvPr>
          <p:cNvGrpSpPr/>
          <p:nvPr/>
        </p:nvGrpSpPr>
        <p:grpSpPr>
          <a:xfrm>
            <a:off x="188589" y="1279906"/>
            <a:ext cx="6729855" cy="1352716"/>
            <a:chOff x="-856830" y="2206809"/>
            <a:chExt cx="6729855" cy="135271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0E004700-0413-0240-8BB4-B75C76ABDFA9}"/>
                </a:ext>
              </a:extLst>
            </p:cNvPr>
            <p:cNvSpPr/>
            <p:nvPr/>
          </p:nvSpPr>
          <p:spPr>
            <a:xfrm>
              <a:off x="-856830" y="2363567"/>
              <a:ext cx="4060149" cy="966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38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4.57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7F244748-B1A2-304F-B79A-9C301C559592}"/>
                </a:ext>
              </a:extLst>
            </p:cNvPr>
            <p:cNvSpPr/>
            <p:nvPr/>
          </p:nvSpPr>
          <p:spPr>
            <a:xfrm>
              <a:off x="2613330" y="3023577"/>
              <a:ext cx="2954477" cy="535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b="1" dirty="0">
                  <a:solidFill>
                    <a:schemeClr val="tx1"/>
                  </a:solidFill>
                  <a:latin typeface="Helvetica" pitchFamily="2" charset="0"/>
                  <a:sym typeface="Wingdings" pitchFamily="2" charset="2"/>
                </a:rPr>
                <a:t>TMF anuales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1C2EB5A0-2811-4D4B-97CF-CEEE72B2C319}"/>
                </a:ext>
              </a:extLst>
            </p:cNvPr>
            <p:cNvSpPr/>
            <p:nvPr/>
          </p:nvSpPr>
          <p:spPr>
            <a:xfrm>
              <a:off x="2609457" y="2206809"/>
              <a:ext cx="3263568" cy="8235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6000" b="1" dirty="0">
                  <a:solidFill>
                    <a:schemeClr val="tx1"/>
                  </a:solidFill>
                  <a:latin typeface="Helvetica" pitchFamily="2" charset="0"/>
                </a:rPr>
                <a:t>Millones</a:t>
              </a:r>
              <a:endParaRPr lang="es-ES" sz="48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8C28710C-8B6B-694C-A6D5-2BA803DC5EAE}"/>
              </a:ext>
            </a:extLst>
          </p:cNvPr>
          <p:cNvGrpSpPr/>
          <p:nvPr/>
        </p:nvGrpSpPr>
        <p:grpSpPr>
          <a:xfrm>
            <a:off x="5313896" y="4198387"/>
            <a:ext cx="1536816" cy="304800"/>
            <a:chOff x="5386466" y="3762964"/>
            <a:chExt cx="1536816" cy="3048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1CC88884-2A15-064F-9C9D-14E42CCF284F}"/>
                </a:ext>
              </a:extLst>
            </p:cNvPr>
            <p:cNvSpPr/>
            <p:nvPr/>
          </p:nvSpPr>
          <p:spPr>
            <a:xfrm>
              <a:off x="5386466" y="3762964"/>
              <a:ext cx="1188056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A. </a:t>
              </a:r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Toquepala</a:t>
              </a:r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 -</a:t>
              </a:r>
              <a:endParaRPr lang="es-P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12" name="Conector angular 11">
              <a:extLst>
                <a:ext uri="{FF2B5EF4-FFF2-40B4-BE49-F238E27FC236}">
                  <a16:creationId xmlns:a16="http://schemas.microsoft.com/office/drawing/2014/main" xmlns="" id="{5C631A89-570B-2E47-A104-7AD70821A4CC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6574522" y="3915364"/>
              <a:ext cx="348760" cy="152400"/>
            </a:xfrm>
            <a:prstGeom prst="bentConnector3">
              <a:avLst>
                <a:gd name="adj1" fmla="val 999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31D1F98E-FB86-2B4C-8072-F8C91B5DCFC7}"/>
              </a:ext>
            </a:extLst>
          </p:cNvPr>
          <p:cNvGrpSpPr/>
          <p:nvPr/>
        </p:nvGrpSpPr>
        <p:grpSpPr>
          <a:xfrm>
            <a:off x="5775176" y="3791950"/>
            <a:ext cx="1653003" cy="711237"/>
            <a:chOff x="5330456" y="4058769"/>
            <a:chExt cx="1653003" cy="71123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90B509F-C3A9-6749-82A2-4508495FB61E}"/>
                </a:ext>
              </a:extLst>
            </p:cNvPr>
            <p:cNvSpPr/>
            <p:nvPr/>
          </p:nvSpPr>
          <p:spPr>
            <a:xfrm>
              <a:off x="5330456" y="4058769"/>
              <a:ext cx="1188056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Pukaqaqa</a:t>
              </a:r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 -</a:t>
              </a:r>
            </a:p>
            <a:p>
              <a:pPr algn="r"/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Anubia</a:t>
              </a:r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 -</a:t>
              </a:r>
              <a:endParaRPr lang="es-P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20" name="Conector angular 19">
              <a:extLst>
                <a:ext uri="{FF2B5EF4-FFF2-40B4-BE49-F238E27FC236}">
                  <a16:creationId xmlns:a16="http://schemas.microsoft.com/office/drawing/2014/main" xmlns="" id="{97D6CB78-A8ED-3341-A5E6-42AF34BA2FA7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6518512" y="4211169"/>
              <a:ext cx="464947" cy="55883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CE75E71-3FD4-084F-B30A-5B0AA306B0E2}"/>
              </a:ext>
            </a:extLst>
          </p:cNvPr>
          <p:cNvGrpSpPr/>
          <p:nvPr/>
        </p:nvGrpSpPr>
        <p:grpSpPr>
          <a:xfrm>
            <a:off x="6127241" y="3211180"/>
            <a:ext cx="1879373" cy="1161366"/>
            <a:chOff x="5161064" y="3959306"/>
            <a:chExt cx="1879373" cy="1161366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A38862AE-6AD8-8049-8874-809F6242DFD5}"/>
                </a:ext>
              </a:extLst>
            </p:cNvPr>
            <p:cNvSpPr/>
            <p:nvPr/>
          </p:nvSpPr>
          <p:spPr>
            <a:xfrm>
              <a:off x="5161064" y="3959306"/>
              <a:ext cx="1401156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A. </a:t>
              </a:r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Toromocho</a:t>
              </a:r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 -</a:t>
              </a:r>
            </a:p>
            <a:p>
              <a:pPr algn="r"/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Trapiche -</a:t>
              </a:r>
            </a:p>
            <a:p>
              <a:pPr algn="r"/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Rondoni -</a:t>
              </a:r>
            </a:p>
          </p:txBody>
        </p:sp>
        <p:cxnSp>
          <p:nvCxnSpPr>
            <p:cNvPr id="24" name="Conector angular 23">
              <a:extLst>
                <a:ext uri="{FF2B5EF4-FFF2-40B4-BE49-F238E27FC236}">
                  <a16:creationId xmlns:a16="http://schemas.microsoft.com/office/drawing/2014/main" xmlns="" id="{22120AF5-DBD9-A340-9FC4-61AC9EE035D0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6562220" y="4144417"/>
              <a:ext cx="478217" cy="97625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81B0790B-6658-014A-82CD-7DE43C3748E0}"/>
              </a:ext>
            </a:extLst>
          </p:cNvPr>
          <p:cNvGrpSpPr/>
          <p:nvPr/>
        </p:nvGrpSpPr>
        <p:grpSpPr>
          <a:xfrm>
            <a:off x="6707289" y="2597900"/>
            <a:ext cx="1856480" cy="1774646"/>
            <a:chOff x="5159388" y="4025232"/>
            <a:chExt cx="1856480" cy="1774646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6310481A-6940-284B-B59A-C7D92D6E5C14}"/>
                </a:ext>
              </a:extLst>
            </p:cNvPr>
            <p:cNvSpPr/>
            <p:nvPr/>
          </p:nvSpPr>
          <p:spPr>
            <a:xfrm>
              <a:off x="5159388" y="4025232"/>
              <a:ext cx="1401156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Mina Justa -</a:t>
              </a:r>
            </a:p>
            <a:p>
              <a:pPr algn="r"/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Magistral -</a:t>
              </a:r>
            </a:p>
          </p:txBody>
        </p:sp>
        <p:cxnSp>
          <p:nvCxnSpPr>
            <p:cNvPr id="29" name="Conector angular 28">
              <a:extLst>
                <a:ext uri="{FF2B5EF4-FFF2-40B4-BE49-F238E27FC236}">
                  <a16:creationId xmlns:a16="http://schemas.microsoft.com/office/drawing/2014/main" xmlns="" id="{0B017CA5-77A3-2547-B6D8-DC795BB11C50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6560544" y="4210343"/>
              <a:ext cx="455324" cy="158953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2B4C39CF-A29E-9B44-A622-E61C6B878540}"/>
              </a:ext>
            </a:extLst>
          </p:cNvPr>
          <p:cNvGrpSpPr/>
          <p:nvPr/>
        </p:nvGrpSpPr>
        <p:grpSpPr>
          <a:xfrm flipH="1">
            <a:off x="8441743" y="1246464"/>
            <a:ext cx="1401156" cy="2641566"/>
            <a:chOff x="6371058" y="3661103"/>
            <a:chExt cx="1401156" cy="264156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0AEF1028-1568-AC4E-AE51-B733D5BD5214}"/>
                </a:ext>
              </a:extLst>
            </p:cNvPr>
            <p:cNvSpPr/>
            <p:nvPr/>
          </p:nvSpPr>
          <p:spPr>
            <a:xfrm>
              <a:off x="6371058" y="3661103"/>
              <a:ext cx="1401156" cy="13768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- </a:t>
              </a:r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Quellaveco</a:t>
              </a:r>
              <a:endParaRPr lang="es-ES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- Río Blanco</a:t>
              </a:r>
            </a:p>
            <a:p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- Haquira</a:t>
              </a:r>
            </a:p>
            <a:p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- Los Chancas</a:t>
              </a:r>
            </a:p>
            <a:p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- Zafranal</a:t>
              </a:r>
            </a:p>
            <a:p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- Quechua</a:t>
              </a:r>
            </a:p>
            <a:p>
              <a:r>
                <a:rPr lang="es-PE" sz="1200" dirty="0">
                  <a:solidFill>
                    <a:schemeClr val="tx1"/>
                  </a:solidFill>
                  <a:latin typeface="Helvetica" pitchFamily="2" charset="0"/>
                </a:rPr>
                <a:t>- Los Calatos</a:t>
              </a:r>
            </a:p>
          </p:txBody>
        </p:sp>
        <p:cxnSp>
          <p:nvCxnSpPr>
            <p:cNvPr id="33" name="Conector angular 32">
              <a:extLst>
                <a:ext uri="{FF2B5EF4-FFF2-40B4-BE49-F238E27FC236}">
                  <a16:creationId xmlns:a16="http://schemas.microsoft.com/office/drawing/2014/main" xmlns="" id="{8C905822-A3E6-8446-A284-6FC29853F61A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7071636" y="5037995"/>
              <a:ext cx="0" cy="1264674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CAA90B1C-4FFA-1B46-B204-6EE2B2FC53FB}"/>
              </a:ext>
            </a:extLst>
          </p:cNvPr>
          <p:cNvGrpSpPr/>
          <p:nvPr/>
        </p:nvGrpSpPr>
        <p:grpSpPr>
          <a:xfrm flipH="1">
            <a:off x="9703558" y="1955213"/>
            <a:ext cx="1557386" cy="1985789"/>
            <a:chOff x="6042472" y="4228125"/>
            <a:chExt cx="1557386" cy="1985789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27C0CF28-3EFF-EA4F-A62E-0599519F8183}"/>
                </a:ext>
              </a:extLst>
            </p:cNvPr>
            <p:cNvSpPr/>
            <p:nvPr/>
          </p:nvSpPr>
          <p:spPr>
            <a:xfrm>
              <a:off x="6042472" y="4228125"/>
              <a:ext cx="1401156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- </a:t>
              </a:r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Cañariaco</a:t>
              </a:r>
              <a:endParaRPr lang="es-ES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38" name="Conector angular 37">
              <a:extLst>
                <a:ext uri="{FF2B5EF4-FFF2-40B4-BE49-F238E27FC236}">
                  <a16:creationId xmlns:a16="http://schemas.microsoft.com/office/drawing/2014/main" xmlns="" id="{3BB1076D-9CE8-B644-9C9E-5EE841F5642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rot="10800000" flipH="1" flipV="1">
              <a:off x="7443628" y="4413236"/>
              <a:ext cx="156230" cy="180067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5CA29950-685F-8645-9093-C49209E382D6}"/>
              </a:ext>
            </a:extLst>
          </p:cNvPr>
          <p:cNvGrpSpPr/>
          <p:nvPr/>
        </p:nvGrpSpPr>
        <p:grpSpPr>
          <a:xfrm flipH="1">
            <a:off x="10282111" y="2383139"/>
            <a:ext cx="1422374" cy="1389947"/>
            <a:chOff x="6266589" y="4336737"/>
            <a:chExt cx="1422374" cy="1389947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AB002887-2F35-9D4A-B7EF-4C4FFBD992BF}"/>
                </a:ext>
              </a:extLst>
            </p:cNvPr>
            <p:cNvSpPr/>
            <p:nvPr/>
          </p:nvSpPr>
          <p:spPr>
            <a:xfrm>
              <a:off x="6266589" y="4336737"/>
              <a:ext cx="1401156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- Galeno</a:t>
              </a:r>
            </a:p>
          </p:txBody>
        </p:sp>
        <p:cxnSp>
          <p:nvCxnSpPr>
            <p:cNvPr id="42" name="Conector angular 41">
              <a:extLst>
                <a:ext uri="{FF2B5EF4-FFF2-40B4-BE49-F238E27FC236}">
                  <a16:creationId xmlns:a16="http://schemas.microsoft.com/office/drawing/2014/main" xmlns="" id="{09F17FFB-DE6D-D04C-85C8-F6E6296199F6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rot="10800000" flipH="1" flipV="1">
              <a:off x="7667745" y="4521848"/>
              <a:ext cx="21218" cy="120483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56480762-CEA8-EE46-9D9A-44EBF15A09AC}"/>
              </a:ext>
            </a:extLst>
          </p:cNvPr>
          <p:cNvGrpSpPr/>
          <p:nvPr/>
        </p:nvGrpSpPr>
        <p:grpSpPr>
          <a:xfrm flipH="1">
            <a:off x="10870661" y="2738598"/>
            <a:ext cx="1453166" cy="975577"/>
            <a:chOff x="6169761" y="4401910"/>
            <a:chExt cx="1453166" cy="975577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5ECD0E68-DE22-BE42-AA3F-1380AC94C644}"/>
                </a:ext>
              </a:extLst>
            </p:cNvPr>
            <p:cNvSpPr/>
            <p:nvPr/>
          </p:nvSpPr>
          <p:spPr>
            <a:xfrm>
              <a:off x="6169761" y="4401910"/>
              <a:ext cx="1401156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- </a:t>
              </a:r>
              <a:r>
                <a:rPr lang="es-ES" sz="1200" dirty="0" err="1">
                  <a:solidFill>
                    <a:schemeClr val="tx1"/>
                  </a:solidFill>
                  <a:latin typeface="Helvetica" pitchFamily="2" charset="0"/>
                </a:rPr>
                <a:t>Cotabambas</a:t>
              </a:r>
              <a:endParaRPr lang="es-ES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45" name="Conector angular 44">
              <a:extLst>
                <a:ext uri="{FF2B5EF4-FFF2-40B4-BE49-F238E27FC236}">
                  <a16:creationId xmlns:a16="http://schemas.microsoft.com/office/drawing/2014/main" xmlns="" id="{55205EA7-2279-8048-B6CB-570C8475C5D4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rot="10800000" flipH="1" flipV="1">
              <a:off x="7570917" y="4587021"/>
              <a:ext cx="52010" cy="79046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DE5CE695-6F5F-2E45-9C5B-9ADF80B26A57}"/>
              </a:ext>
            </a:extLst>
          </p:cNvPr>
          <p:cNvGrpSpPr/>
          <p:nvPr/>
        </p:nvGrpSpPr>
        <p:grpSpPr>
          <a:xfrm flipH="1">
            <a:off x="11420065" y="3108820"/>
            <a:ext cx="903761" cy="534261"/>
            <a:chOff x="6726918" y="4471791"/>
            <a:chExt cx="903761" cy="534261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01C3DF85-2404-0F4F-ADD6-A9153BB1263E}"/>
                </a:ext>
              </a:extLst>
            </p:cNvPr>
            <p:cNvSpPr/>
            <p:nvPr/>
          </p:nvSpPr>
          <p:spPr>
            <a:xfrm>
              <a:off x="6726918" y="4471791"/>
              <a:ext cx="903761" cy="370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La</a:t>
              </a:r>
            </a:p>
            <a:p>
              <a:r>
                <a:rPr lang="es-ES" sz="1200" dirty="0">
                  <a:solidFill>
                    <a:schemeClr val="tx1"/>
                  </a:solidFill>
                  <a:latin typeface="Helvetica" pitchFamily="2" charset="0"/>
                </a:rPr>
                <a:t>    Granja</a:t>
              </a:r>
            </a:p>
          </p:txBody>
        </p:sp>
        <p:cxnSp>
          <p:nvCxnSpPr>
            <p:cNvPr id="52" name="Conector angular 51">
              <a:extLst>
                <a:ext uri="{FF2B5EF4-FFF2-40B4-BE49-F238E27FC236}">
                  <a16:creationId xmlns:a16="http://schemas.microsoft.com/office/drawing/2014/main" xmlns="" id="{D97AC826-DDD1-2E49-8A28-E570C4F8EA13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rot="10800000" flipH="1" flipV="1">
              <a:off x="7630678" y="4656902"/>
              <a:ext cx="1" cy="34915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3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7BB0D2-6D4D-224B-939B-830831A1E1ED}"/>
              </a:ext>
            </a:extLst>
          </p:cNvPr>
          <p:cNvSpPr/>
          <p:nvPr/>
        </p:nvSpPr>
        <p:spPr>
          <a:xfrm>
            <a:off x="2844801" y="1828800"/>
            <a:ext cx="4995800" cy="1380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O nuestros recursos abastecerán el mercado mundial y generarán valor</a:t>
            </a:r>
            <a:endParaRPr lang="es-PE" sz="28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926DFDA-6ADC-E846-B00D-69EBC8EB7344}"/>
              </a:ext>
            </a:extLst>
          </p:cNvPr>
          <p:cNvSpPr/>
          <p:nvPr/>
        </p:nvSpPr>
        <p:spPr>
          <a:xfrm>
            <a:off x="6636557" y="3962400"/>
            <a:ext cx="4945843" cy="17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U otros aprovecharán la oportunidad y  nuestros recursos seguirán en el subsuelo</a:t>
            </a:r>
            <a:endParaRPr lang="es-PE" sz="28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0CC10A-A87F-A542-B9CF-87BDEBEBA661}"/>
              </a:ext>
            </a:extLst>
          </p:cNvPr>
          <p:cNvSpPr/>
          <p:nvPr/>
        </p:nvSpPr>
        <p:spPr>
          <a:xfrm>
            <a:off x="191724" y="254230"/>
            <a:ext cx="11783962" cy="836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Tenemos una </a:t>
            </a:r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VENTANA DE OPORTUNIDAD 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que se </a:t>
            </a:r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CERRARÁ</a:t>
            </a:r>
            <a:r>
              <a:rPr lang="es-ES" sz="2400" b="1" dirty="0">
                <a:solidFill>
                  <a:schemeClr val="tx1"/>
                </a:solidFill>
                <a:latin typeface="Helvetica" pitchFamily="2" charset="0"/>
              </a:rPr>
              <a:t> cuando aumente la oferta y se ajusten los precios</a:t>
            </a:r>
            <a:endParaRPr lang="es-PE" sz="4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" name="Forma libre 1">
            <a:extLst>
              <a:ext uri="{FF2B5EF4-FFF2-40B4-BE49-F238E27FC236}">
                <a16:creationId xmlns:a16="http://schemas.microsoft.com/office/drawing/2014/main" xmlns="" id="{AA84FE98-E4A2-FC4E-9A60-E1CEE4977ABA}"/>
              </a:ext>
            </a:extLst>
          </p:cNvPr>
          <p:cNvSpPr/>
          <p:nvPr/>
        </p:nvSpPr>
        <p:spPr>
          <a:xfrm>
            <a:off x="772160" y="1402080"/>
            <a:ext cx="10539119" cy="4937760"/>
          </a:xfrm>
          <a:custGeom>
            <a:avLst/>
            <a:gdLst>
              <a:gd name="connsiteX0" fmla="*/ 0 w 9773920"/>
              <a:gd name="connsiteY0" fmla="*/ 3738880 h 3738880"/>
              <a:gd name="connsiteX1" fmla="*/ 1524000 w 9773920"/>
              <a:gd name="connsiteY1" fmla="*/ 3088640 h 3738880"/>
              <a:gd name="connsiteX2" fmla="*/ 2743200 w 9773920"/>
              <a:gd name="connsiteY2" fmla="*/ 2113280 h 3738880"/>
              <a:gd name="connsiteX3" fmla="*/ 4673600 w 9773920"/>
              <a:gd name="connsiteY3" fmla="*/ 1524000 h 3738880"/>
              <a:gd name="connsiteX4" fmla="*/ 6990080 w 9773920"/>
              <a:gd name="connsiteY4" fmla="*/ 1239520 h 3738880"/>
              <a:gd name="connsiteX5" fmla="*/ 9773920 w 9773920"/>
              <a:gd name="connsiteY5" fmla="*/ 0 h 373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3920" h="3738880">
                <a:moveTo>
                  <a:pt x="0" y="3738880"/>
                </a:moveTo>
                <a:cubicBezTo>
                  <a:pt x="533400" y="3549226"/>
                  <a:pt x="1066800" y="3359573"/>
                  <a:pt x="1524000" y="3088640"/>
                </a:cubicBezTo>
                <a:cubicBezTo>
                  <a:pt x="1981200" y="2817707"/>
                  <a:pt x="2218267" y="2374053"/>
                  <a:pt x="2743200" y="2113280"/>
                </a:cubicBezTo>
                <a:cubicBezTo>
                  <a:pt x="3268133" y="1852507"/>
                  <a:pt x="3965787" y="1669627"/>
                  <a:pt x="4673600" y="1524000"/>
                </a:cubicBezTo>
                <a:cubicBezTo>
                  <a:pt x="5381413" y="1378373"/>
                  <a:pt x="6140027" y="1493520"/>
                  <a:pt x="6990080" y="1239520"/>
                </a:cubicBezTo>
                <a:cubicBezTo>
                  <a:pt x="7840133" y="985520"/>
                  <a:pt x="8807026" y="492760"/>
                  <a:pt x="977392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dash"/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xmlns="" id="{0D017E5F-A8F7-694D-89A4-CF8AB6CD1428}"/>
              </a:ext>
            </a:extLst>
          </p:cNvPr>
          <p:cNvSpPr/>
          <p:nvPr/>
        </p:nvSpPr>
        <p:spPr>
          <a:xfrm>
            <a:off x="812800" y="5080000"/>
            <a:ext cx="10728960" cy="1239520"/>
          </a:xfrm>
          <a:custGeom>
            <a:avLst/>
            <a:gdLst>
              <a:gd name="connsiteX0" fmla="*/ 0 w 10728960"/>
              <a:gd name="connsiteY0" fmla="*/ 1239520 h 1239520"/>
              <a:gd name="connsiteX1" fmla="*/ 1747520 w 10728960"/>
              <a:gd name="connsiteY1" fmla="*/ 934720 h 1239520"/>
              <a:gd name="connsiteX2" fmla="*/ 4653280 w 10728960"/>
              <a:gd name="connsiteY2" fmla="*/ 955040 h 1239520"/>
              <a:gd name="connsiteX3" fmla="*/ 5872480 w 10728960"/>
              <a:gd name="connsiteY3" fmla="*/ 467360 h 1239520"/>
              <a:gd name="connsiteX4" fmla="*/ 8839200 w 10728960"/>
              <a:gd name="connsiteY4" fmla="*/ 751840 h 1239520"/>
              <a:gd name="connsiteX5" fmla="*/ 10728960 w 10728960"/>
              <a:gd name="connsiteY5" fmla="*/ 0 h 123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8960" h="1239520">
                <a:moveTo>
                  <a:pt x="0" y="1239520"/>
                </a:moveTo>
                <a:cubicBezTo>
                  <a:pt x="485986" y="1110826"/>
                  <a:pt x="971973" y="982133"/>
                  <a:pt x="1747520" y="934720"/>
                </a:cubicBezTo>
                <a:cubicBezTo>
                  <a:pt x="2523067" y="887307"/>
                  <a:pt x="3965787" y="1032933"/>
                  <a:pt x="4653280" y="955040"/>
                </a:cubicBezTo>
                <a:cubicBezTo>
                  <a:pt x="5340773" y="877147"/>
                  <a:pt x="5174827" y="501227"/>
                  <a:pt x="5872480" y="467360"/>
                </a:cubicBezTo>
                <a:cubicBezTo>
                  <a:pt x="6570133" y="433493"/>
                  <a:pt x="8029787" y="829733"/>
                  <a:pt x="8839200" y="751840"/>
                </a:cubicBezTo>
                <a:cubicBezTo>
                  <a:pt x="9648613" y="673947"/>
                  <a:pt x="10188786" y="336973"/>
                  <a:pt x="10728960" y="0"/>
                </a:cubicBezTo>
              </a:path>
            </a:pathLst>
          </a:custGeom>
          <a:noFill/>
          <a:ln w="38100">
            <a:solidFill>
              <a:srgbClr val="011221"/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65E35CBB-01CA-3247-B42C-51A90BF7C019}"/>
              </a:ext>
            </a:extLst>
          </p:cNvPr>
          <p:cNvSpPr/>
          <p:nvPr/>
        </p:nvSpPr>
        <p:spPr>
          <a:xfrm>
            <a:off x="609599" y="5912816"/>
            <a:ext cx="691108" cy="6911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C7E5210-D164-C843-AE1E-47682CB89715}"/>
              </a:ext>
            </a:extLst>
          </p:cNvPr>
          <p:cNvSpPr/>
          <p:nvPr/>
        </p:nvSpPr>
        <p:spPr>
          <a:xfrm>
            <a:off x="306372" y="5304730"/>
            <a:ext cx="1297561" cy="567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Helvetica" pitchFamily="2" charset="0"/>
              </a:rPr>
              <a:t>HOY</a:t>
            </a:r>
            <a:endParaRPr lang="es-PE" sz="2800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4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86F19D5C-1294-4F45-A9EB-D94582185A7D}" vid="{AA0270E1-8783-BA4F-8144-C0899901F43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1748</TotalTime>
  <Words>1035</Words>
  <Application>Microsoft Office PowerPoint</Application>
  <PresentationFormat>Panorámica</PresentationFormat>
  <Paragraphs>242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Helvetica</vt:lpstr>
      <vt:lpstr>Wingdings</vt:lpstr>
      <vt:lpstr>Tema de Office</vt:lpstr>
      <vt:lpstr>El RETO SOCIAL para aprovechar la OPORTUNIDAD que tiene la MINERÍA 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RETO SOCIAL para aprovechar la OPORTUNIDAD que tiene la MINERÍA  HOY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COMEX</dc:title>
  <dc:creator>Johan Rafael Villanueva Penedo</dc:creator>
  <cp:lastModifiedBy>Nathan</cp:lastModifiedBy>
  <cp:revision>136</cp:revision>
  <dcterms:created xsi:type="dcterms:W3CDTF">2018-02-11T20:39:04Z</dcterms:created>
  <dcterms:modified xsi:type="dcterms:W3CDTF">2018-02-22T07:30:05Z</dcterms:modified>
</cp:coreProperties>
</file>